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8"/>
  </p:notesMasterIdLst>
  <p:sldIdLst>
    <p:sldId id="412" r:id="rId2"/>
    <p:sldId id="413" r:id="rId3"/>
    <p:sldId id="455" r:id="rId4"/>
    <p:sldId id="409" r:id="rId5"/>
    <p:sldId id="410" r:id="rId6"/>
    <p:sldId id="411" r:id="rId7"/>
    <p:sldId id="415" r:id="rId8"/>
    <p:sldId id="435" r:id="rId9"/>
    <p:sldId id="456" r:id="rId10"/>
    <p:sldId id="419" r:id="rId11"/>
    <p:sldId id="424" r:id="rId12"/>
    <p:sldId id="418" r:id="rId13"/>
    <p:sldId id="420" r:id="rId14"/>
    <p:sldId id="421" r:id="rId15"/>
    <p:sldId id="427" r:id="rId16"/>
    <p:sldId id="428" r:id="rId17"/>
    <p:sldId id="437" r:id="rId18"/>
    <p:sldId id="441" r:id="rId19"/>
    <p:sldId id="434" r:id="rId20"/>
    <p:sldId id="439" r:id="rId21"/>
    <p:sldId id="425" r:id="rId22"/>
    <p:sldId id="426" r:id="rId23"/>
    <p:sldId id="451" r:id="rId24"/>
    <p:sldId id="452" r:id="rId25"/>
    <p:sldId id="453" r:id="rId26"/>
    <p:sldId id="454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29A3FF"/>
    <a:srgbClr val="0D97FF"/>
    <a:srgbClr val="A30105"/>
    <a:srgbClr val="66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54" autoAdjust="0"/>
    <p:restoredTop sz="95192" autoAdjust="0"/>
  </p:normalViewPr>
  <p:slideViewPr>
    <p:cSldViewPr snapToGrid="0">
      <p:cViewPr>
        <p:scale>
          <a:sx n="97" d="100"/>
          <a:sy n="97" d="100"/>
        </p:scale>
        <p:origin x="-2034" y="-9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967627273033E-2"/>
                  <c:y val="-4.05494989841125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0,7</a:t>
                    </a:r>
                    <a:r>
                      <a:rPr lang="ru-RU" sz="1600" b="1" i="0" u="none" strike="noStrike" baseline="0" dirty="0" smtClean="0">
                        <a:effectLst/>
                      </a:rPr>
                      <a:t> млн</a:t>
                    </a:r>
                    <a:r>
                      <a:rPr lang="ru-RU" sz="1600" b="1" i="0" u="none" strike="noStrike" baseline="0" dirty="0" smtClean="0"/>
                      <a:t>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628071385671633"/>
                      <c:h val="0.054317939453498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9109999882155608E-3"/>
                  <c:y val="-1.145008534410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10,6</a:t>
                    </a:r>
                    <a:r>
                      <a:rPr lang="ru-RU" sz="1600" b="1" i="0" u="none" strike="noStrike" baseline="0" dirty="0" smtClean="0">
                        <a:effectLst/>
                      </a:rPr>
                      <a:t> млн</a:t>
                    </a:r>
                    <a:r>
                      <a:rPr lang="ru-RU" sz="1600" b="1" i="0" u="none" strike="noStrike" baseline="0" dirty="0" smtClean="0"/>
                      <a:t>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63730403323705"/>
                      <c:h val="0.076525334541042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2811060088855198E-3"/>
                  <c:y val="-1.51696311151829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16,3</a:t>
                    </a:r>
                    <a:r>
                      <a:rPr lang="ru-RU" sz="1600" b="1" i="0" u="none" strike="noStrike" baseline="0" dirty="0" smtClean="0">
                        <a:effectLst/>
                      </a:rPr>
                      <a:t> млн</a:t>
                    </a:r>
                    <a:r>
                      <a:rPr lang="ru-RU" sz="1600" b="1" i="0" u="none" strike="noStrike" baseline="0" dirty="0" smtClean="0"/>
                      <a:t>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591483547078084"/>
                      <c:h val="0.095560244616080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7.1004518677681202E-3"/>
                  <c:y val="-1.71022660084401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24,8</a:t>
                    </a:r>
                    <a:r>
                      <a:rPr lang="ru-RU" sz="1600" b="1" i="0" u="none" strike="noStrike" baseline="0" dirty="0" smtClean="0">
                        <a:effectLst/>
                      </a:rPr>
                      <a:t> млн</a:t>
                    </a:r>
                    <a:r>
                      <a:rPr lang="ru-RU" sz="1600" b="1" i="0" u="none" strike="noStrike" baseline="0" dirty="0" smtClean="0"/>
                      <a:t>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652577528623372"/>
                      <c:h val="0.0860427895785616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3.8484922683168399E-3"/>
                  <c:y val="-1.744865915988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32,7</a:t>
                    </a:r>
                    <a:r>
                      <a:rPr lang="ru-RU" sz="1600" b="1" i="0" u="none" strike="noStrike" baseline="0" dirty="0" smtClean="0">
                        <a:effectLst/>
                      </a:rPr>
                      <a:t> млн</a:t>
                    </a:r>
                    <a:r>
                      <a:rPr lang="ru-RU" sz="1600" b="1" i="0" u="none" strike="noStrike" baseline="0" dirty="0" smtClean="0"/>
                      <a:t>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499842574760152"/>
                      <c:h val="0.0860427895785616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7.8641489867347508E-3"/>
                  <c:y val="-1.583912546479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</a:t>
                    </a:r>
                    <a:r>
                      <a:rPr lang="ru-RU" sz="1600" b="1" i="0" u="none" strike="noStrike" baseline="0" dirty="0" smtClean="0">
                        <a:effectLst/>
                      </a:rPr>
                      <a:t> млн</a:t>
                    </a:r>
                    <a:r>
                      <a:rPr lang="ru-RU" sz="1600" b="1" i="0" u="none" strike="noStrike" baseline="0" dirty="0" smtClean="0"/>
                      <a:t>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652577528623372"/>
                      <c:h val="0.070180364516029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0" tIns="0" rIns="0" bIns="0" anchor="t" anchorCtr="0">
                <a:no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Лист1!$K$5:$K$10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 _x000d_(прогноз)</c:v>
                </c:pt>
              </c:strCache>
            </c:strRef>
          </c:cat>
          <c:val>
            <c:numRef>
              <c:f>Лист1!$L$5:$L$10</c:f>
              <c:numCache>
                <c:formatCode>Основной</c:formatCode>
                <c:ptCount val="6"/>
                <c:pt idx="0">
                  <c:v>0.7</c:v>
                </c:pt>
                <c:pt idx="1">
                  <c:v>10.6</c:v>
                </c:pt>
                <c:pt idx="2">
                  <c:v>16.3</c:v>
                </c:pt>
                <c:pt idx="3">
                  <c:v>24.8</c:v>
                </c:pt>
                <c:pt idx="4">
                  <c:v>32.700000000000003</c:v>
                </c:pt>
                <c:pt idx="5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shape val="box"/>
        <c:axId val="31528448"/>
        <c:axId val="31529984"/>
        <c:axId val="0"/>
      </c:bar3DChart>
      <c:catAx>
        <c:axId val="31528448"/>
        <c:scaling>
          <c:orientation val="minMax"/>
        </c:scaling>
        <c:delete val="0"/>
        <c:axPos val="b"/>
        <c:numFmt formatCode="Основной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529984"/>
        <c:crosses val="autoZero"/>
        <c:auto val="1"/>
        <c:lblAlgn val="ctr"/>
        <c:lblOffset val="100"/>
        <c:noMultiLvlLbl val="0"/>
      </c:catAx>
      <c:valAx>
        <c:axId val="31529984"/>
        <c:scaling>
          <c:orientation val="minMax"/>
        </c:scaling>
        <c:delete val="1"/>
        <c:axPos val="l"/>
        <c:numFmt formatCode="Основной" sourceLinked="1"/>
        <c:majorTickMark val="none"/>
        <c:minorTickMark val="none"/>
        <c:tickLblPos val="nextTo"/>
        <c:crossAx val="3152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000"/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электронных записей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1962840555258601E-3"/>
                  <c:y val="3.5229399839998697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200" b="1">
                        <a:solidFill>
                          <a:srgbClr val="00B050"/>
                        </a:solidFill>
                      </a:defRPr>
                    </a:pPr>
                    <a:r>
                      <a:rPr lang="en-US" dirty="0"/>
                      <a:t> </a:t>
                    </a:r>
                    <a:r>
                      <a:rPr lang="en-US" dirty="0" smtClean="0"/>
                      <a:t>2 645 176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263431188283"/>
                      <c:h val="0.24977447813741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I полугодие 2014</c:v>
                </c:pt>
                <c:pt idx="1">
                  <c:v>I полугодие 2015</c:v>
                </c:pt>
              </c:strCache>
            </c:strRef>
          </c:cat>
          <c:val>
            <c:numRef>
              <c:f>Лист1!$B$2:$B$3</c:f>
              <c:numCache>
                <c:formatCode>_-* #,##0\ _₽_-;\-* #,##0\ _₽_-;_-* "-"??\ _₽_-;_-@_-</c:formatCode>
                <c:ptCount val="2"/>
                <c:pt idx="0">
                  <c:v>1654069</c:v>
                </c:pt>
                <c:pt idx="1">
                  <c:v>2645176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260672"/>
        <c:axId val="31262208"/>
      </c:barChart>
      <c:catAx>
        <c:axId val="31260672"/>
        <c:scaling>
          <c:orientation val="minMax"/>
        </c:scaling>
        <c:delete val="0"/>
        <c:axPos val="b"/>
        <c:numFmt formatCode="Основной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1262208"/>
        <c:crosses val="autoZero"/>
        <c:auto val="1"/>
        <c:lblAlgn val="ctr"/>
        <c:lblOffset val="100"/>
        <c:noMultiLvlLbl val="0"/>
      </c:catAx>
      <c:valAx>
        <c:axId val="31262208"/>
        <c:scaling>
          <c:orientation val="minMax"/>
        </c:scaling>
        <c:delete val="0"/>
        <c:axPos val="l"/>
        <c:numFmt formatCode="_-* #,##0\ _₽_-;\-* #,##0\ _₽_-;_-* &quot;-&quot;?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126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lear Sans" pitchFamily="34" charset="0"/>
          <a:cs typeface="Clear Sans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2916519" y="0"/>
          <a:ext cx="3916979" cy="293701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A8AB0-89E0-4FB3-8248-F32713001765}" type="datetimeFigureOut">
              <a:rPr lang="ru-RU" smtClean="0"/>
              <a:pPr/>
              <a:t>11.09.2015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44C24-B5E3-4C07-89AC-2CC518A65B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50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44C24-B5E3-4C07-89AC-2CC518A65BA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38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44C24-B5E3-4C07-89AC-2CC518A65B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412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44C24-B5E3-4C07-89AC-2CC518A65BA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94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44C24-B5E3-4C07-89AC-2CC518A65BA6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011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44C24-B5E3-4C07-89AC-2CC518A65BA6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288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44C24-B5E3-4C07-89AC-2CC518A65BA6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28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273843"/>
            <a:ext cx="1478756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273843"/>
            <a:ext cx="4321969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1369218"/>
            <a:ext cx="2900363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1" y="1369218"/>
            <a:ext cx="2900363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11.09.2015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/>
          <a:srcRect b="63148"/>
          <a:stretch>
            <a:fillRect/>
          </a:stretch>
        </p:blipFill>
        <p:spPr bwMode="auto">
          <a:xfrm>
            <a:off x="0" y="4966587"/>
            <a:ext cx="9144000" cy="1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759179" y="4933499"/>
            <a:ext cx="3674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0DC3603-F4AC-4E8F-BCA0-25744A4F2277}" type="slidenum">
              <a:rPr lang="ru-RU" sz="1000" smtClean="0">
                <a:solidFill>
                  <a:schemeClr val="bg1"/>
                </a:solidFill>
                <a:latin typeface="Clear Sans" pitchFamily="34" charset="0"/>
                <a:cs typeface="Clear Sans" pitchFamily="34" charset="0"/>
              </a:rPr>
              <a:pPr/>
              <a:t>‹#›</a:t>
            </a:fld>
            <a:endParaRPr lang="ru-RU" sz="1000" dirty="0">
              <a:solidFill>
                <a:schemeClr val="bg1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948081"/>
            <a:ext cx="4559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solidFill>
                  <a:schemeClr val="bg1"/>
                </a:solidFill>
                <a:latin typeface="Clear Sans" pitchFamily="34" charset="0"/>
                <a:cs typeface="Clear Sans" pitchFamily="34" charset="0"/>
              </a:rPr>
              <a:t>КЛИЕНТООРИЕНТИРОВАННОЕ ЭЛЕКТРОННОЕ ПРАВИТЕЛЬСТВО РЕСПУБЛИКИ ТАТАРСТАН</a:t>
            </a:r>
            <a:r>
              <a:rPr lang="en-US" sz="800" b="1" dirty="0" smtClean="0">
                <a:solidFill>
                  <a:schemeClr val="bg1"/>
                </a:solidFill>
                <a:latin typeface="Clear Sans" pitchFamily="34" charset="0"/>
                <a:cs typeface="Clear Sans" pitchFamily="34" charset="0"/>
              </a:rPr>
              <a:t/>
            </a:r>
            <a:br>
              <a:rPr lang="en-US" sz="800" b="1" dirty="0" smtClean="0">
                <a:solidFill>
                  <a:schemeClr val="bg1"/>
                </a:solidFill>
                <a:latin typeface="Clear Sans" pitchFamily="34" charset="0"/>
                <a:cs typeface="Clear Sans" pitchFamily="34" charset="0"/>
              </a:rPr>
            </a:br>
            <a:endParaRPr lang="ru-RU" sz="800" dirty="0">
              <a:solidFill>
                <a:schemeClr val="tx2">
                  <a:lumMod val="20000"/>
                  <a:lumOff val="80000"/>
                </a:schemeClr>
              </a:solidFill>
              <a:latin typeface="Clear Sans" pitchFamily="34" charset="0"/>
              <a:cs typeface="Clear Sans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72026" y="160072"/>
            <a:ext cx="432595" cy="4325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51600" y="207414"/>
            <a:ext cx="1972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lear Sans" pitchFamily="34" charset="0"/>
                <a:cs typeface="Clear Sans" pitchFamily="34" charset="0"/>
              </a:rPr>
              <a:t>МИНИСТЕРСТВО  ИНФОРМАТИЗАЦИИ </a:t>
            </a:r>
          </a:p>
          <a:p>
            <a:pPr algn="r"/>
            <a:r>
              <a:rPr lang="ru-RU" sz="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lear Sans" pitchFamily="34" charset="0"/>
                <a:cs typeface="Clear Sans" pitchFamily="34" charset="0"/>
              </a:rPr>
              <a:t>И СВЯЗИ РЕСПУБЛИКИ ТАТАРСТАН</a:t>
            </a:r>
            <a:endParaRPr lang="ru-RU" sz="800" dirty="0">
              <a:solidFill>
                <a:schemeClr val="accent1">
                  <a:lumMod val="60000"/>
                  <a:lumOff val="40000"/>
                </a:schemeClr>
              </a:solidFill>
              <a:latin typeface="Clear Sans" pitchFamily="34" charset="0"/>
              <a:cs typeface="Clear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wm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 t="31873" b="5518"/>
          <a:stretch>
            <a:fillRect/>
          </a:stretch>
        </p:blipFill>
        <p:spPr bwMode="auto">
          <a:xfrm>
            <a:off x="-374072" y="0"/>
            <a:ext cx="951807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6987" y="2164729"/>
            <a:ext cx="7481859" cy="1700433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  <a:latin typeface="Clear Sans" pitchFamily="34" charset="0"/>
                <a:cs typeface="Clear Sans" pitchFamily="34" charset="0"/>
              </a:rPr>
              <a:t>КЛИЕНТООРИЕНТИРОВАННОЕ ЭЛЕКТРОННОЕ ПРАВИТЕЛЬСТВО РЕСПУБЛИКИ ТАТАРСТАН</a:t>
            </a:r>
            <a:r>
              <a:rPr lang="en-US" sz="2800" b="1" dirty="0" smtClean="0">
                <a:solidFill>
                  <a:schemeClr val="bg1"/>
                </a:solidFill>
                <a:latin typeface="Clear Sans" pitchFamily="34" charset="0"/>
                <a:cs typeface="Clear Sans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Clear Sans" pitchFamily="34" charset="0"/>
                <a:cs typeface="Clear Sans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Clear Sans" pitchFamily="34" charset="0"/>
                <a:cs typeface="Clear Sans" pitchFamily="34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Clear Sans" pitchFamily="34" charset="0"/>
              <a:cs typeface="Clear Sans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383" y="659607"/>
            <a:ext cx="775620" cy="775620"/>
          </a:xfrm>
          <a:prstGeom prst="rect">
            <a:avLst/>
          </a:prstGeom>
        </p:spPr>
      </p:pic>
      <p:sp>
        <p:nvSpPr>
          <p:cNvPr id="6" name="TextBox 20"/>
          <p:cNvSpPr txBox="1"/>
          <p:nvPr/>
        </p:nvSpPr>
        <p:spPr>
          <a:xfrm>
            <a:off x="1630424" y="825485"/>
            <a:ext cx="2271648" cy="249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1400" dirty="0" smtClean="0">
                <a:solidFill>
                  <a:schemeClr val="bg1"/>
                </a:solidFill>
                <a:latin typeface="Clear Sans" pitchFamily="34" charset="0"/>
                <a:cs typeface="Clear Sans" pitchFamily="34" charset="0"/>
              </a:rPr>
              <a:t>РЕСПУБЛИКА ТАТАРСТАН</a:t>
            </a:r>
            <a:endParaRPr lang="ru-RU" sz="1400" dirty="0">
              <a:solidFill>
                <a:schemeClr val="bg1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7" name="TextBox 21"/>
          <p:cNvSpPr txBox="1"/>
          <p:nvPr/>
        </p:nvSpPr>
        <p:spPr>
          <a:xfrm>
            <a:off x="1630424" y="986351"/>
            <a:ext cx="4073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bg1"/>
                </a:solidFill>
                <a:latin typeface="Clear Sans" pitchFamily="34" charset="0"/>
                <a:cs typeface="Clear Sans" pitchFamily="34" charset="0"/>
              </a:rPr>
              <a:t>МИНИСТЕРСТВО ИНФОРМАТИЗАЦИИ И СВЯЗИ</a:t>
            </a:r>
            <a:endParaRPr lang="ru-RU" sz="1200" dirty="0">
              <a:solidFill>
                <a:schemeClr val="bg1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806987" y="4511554"/>
            <a:ext cx="1611390" cy="256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lear Sans" pitchFamily="34" charset="0"/>
                <a:cs typeface="Clear Sans" pitchFamily="34" charset="0"/>
              </a:rPr>
              <a:t>Казань,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lear Sans" pitchFamily="34" charset="0"/>
                <a:cs typeface="Clear Sans" pitchFamily="34" charset="0"/>
              </a:rPr>
              <a:t>2015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lear Sans" pitchFamily="34" charset="0"/>
              <a:cs typeface="Clear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3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80360" y="3183196"/>
            <a:ext cx="4316308" cy="91810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3200" b="1" dirty="0" smtClean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601</a:t>
            </a:r>
            <a:endParaRPr lang="ru-RU" sz="3200" b="1" dirty="0">
              <a:solidFill>
                <a:srgbClr val="00B050"/>
              </a:solidFill>
              <a:latin typeface="Clear Sans" pitchFamily="34" charset="0"/>
              <a:cs typeface="Clear Sans" pitchFamily="34" charset="0"/>
            </a:endParaRPr>
          </a:p>
          <a:p>
            <a:pPr algn="l">
              <a:spcBef>
                <a:spcPts val="0"/>
              </a:spcBef>
            </a:pPr>
            <a:r>
              <a:rPr lang="ru-RU" sz="1600" b="1" dirty="0" smtClean="0">
                <a:latin typeface="Clear Sans" pitchFamily="34" charset="0"/>
                <a:cs typeface="Clear Sans" pitchFamily="34" charset="0"/>
              </a:rPr>
              <a:t>школа подключена к скоростному каналу связи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17283" y="3212119"/>
            <a:ext cx="3846856" cy="11513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46 </a:t>
            </a:r>
            <a:r>
              <a:rPr lang="ru-RU" b="1" dirty="0" smtClean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000</a:t>
            </a:r>
            <a:endParaRPr lang="ru-RU" b="1" dirty="0">
              <a:solidFill>
                <a:srgbClr val="00B050"/>
              </a:solidFill>
              <a:latin typeface="Clear Sans" pitchFamily="34" charset="0"/>
              <a:cs typeface="Clear Sans" pitchFamily="34" charset="0"/>
            </a:endParaRPr>
          </a:p>
          <a:p>
            <a:pPr algn="l"/>
            <a:r>
              <a:rPr lang="ru-RU" sz="1600" b="1" dirty="0">
                <a:solidFill>
                  <a:schemeClr val="tx1"/>
                </a:solidFill>
                <a:latin typeface="Clear Sans" pitchFamily="34" charset="0"/>
                <a:cs typeface="Clear Sans" pitchFamily="34" charset="0"/>
              </a:rPr>
              <a:t>ноутбуков  выдано для  обеспечения  100%  учителей 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380360" y="1175064"/>
            <a:ext cx="4154760" cy="12909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chemeClr val="tx1"/>
                </a:solidFill>
                <a:latin typeface="Clear Sans" pitchFamily="34" charset="0"/>
                <a:cs typeface="Clear Sans" pitchFamily="34" charset="0"/>
              </a:rPr>
              <a:t>более </a:t>
            </a:r>
            <a:r>
              <a:rPr lang="ru-RU" b="1" dirty="0" smtClean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9 </a:t>
            </a:r>
            <a:r>
              <a:rPr lang="ru-RU" b="1" dirty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000</a:t>
            </a:r>
          </a:p>
          <a:p>
            <a:pPr algn="l"/>
            <a:r>
              <a:rPr lang="en-US" sz="1600" b="1" dirty="0" err="1" smtClean="0">
                <a:solidFill>
                  <a:schemeClr val="tx1"/>
                </a:solidFill>
                <a:latin typeface="Clear Sans" pitchFamily="34" charset="0"/>
                <a:cs typeface="Clear Sans" pitchFamily="34" charset="0"/>
              </a:rPr>
              <a:t>wi-fi</a:t>
            </a:r>
            <a:r>
              <a:rPr lang="ru-RU" sz="1600" b="1" dirty="0" smtClean="0">
                <a:solidFill>
                  <a:schemeClr val="tx1"/>
                </a:solidFill>
                <a:latin typeface="Clear Sans" pitchFamily="34" charset="0"/>
                <a:cs typeface="Clear Sans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Clear Sans" pitchFamily="34" charset="0"/>
                <a:cs typeface="Clear Sans" pitchFamily="34" charset="0"/>
              </a:rPr>
              <a:t>точек установлено в </a:t>
            </a:r>
            <a:r>
              <a:rPr lang="ru-RU" sz="1600" b="1" dirty="0" smtClean="0">
                <a:solidFill>
                  <a:schemeClr val="tx1"/>
                </a:solidFill>
                <a:latin typeface="Clear Sans" pitchFamily="34" charset="0"/>
                <a:cs typeface="Clear Sans" pitchFamily="34" charset="0"/>
              </a:rPr>
              <a:t>школах</a:t>
            </a:r>
            <a:endParaRPr lang="ru-RU" sz="1600" b="1" dirty="0">
              <a:solidFill>
                <a:schemeClr val="tx1"/>
              </a:solidFill>
              <a:latin typeface="Clear Sans" pitchFamily="34" charset="0"/>
              <a:cs typeface="Clear Sans" pitchFamily="34" charset="0"/>
            </a:endParaRPr>
          </a:p>
          <a:p>
            <a:pPr algn="l">
              <a:spcBef>
                <a:spcPts val="0"/>
              </a:spcBef>
            </a:pPr>
            <a:endParaRPr lang="ru-RU" sz="1600" b="1" dirty="0">
              <a:solidFill>
                <a:schemeClr val="tx1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17282" y="1175062"/>
            <a:ext cx="3846857" cy="17894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1"/>
                </a:solidFill>
                <a:latin typeface="Clear Sans" pitchFamily="34" charset="0"/>
                <a:cs typeface="Clear Sans" pitchFamily="34" charset="0"/>
              </a:rPr>
              <a:t>более </a:t>
            </a:r>
            <a:r>
              <a:rPr lang="ru-RU" b="1" dirty="0" smtClean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900 000</a:t>
            </a:r>
          </a:p>
          <a:p>
            <a:pPr algn="l"/>
            <a:r>
              <a:rPr lang="ru-RU" sz="1600" b="1" dirty="0">
                <a:solidFill>
                  <a:schemeClr val="tx1"/>
                </a:solidFill>
                <a:latin typeface="Clear Sans" pitchFamily="34" charset="0"/>
                <a:cs typeface="Clear Sans" pitchFamily="34" charset="0"/>
              </a:rPr>
              <a:t>пользователей </a:t>
            </a:r>
            <a:r>
              <a:rPr lang="ru-RU" sz="1600" b="1" dirty="0" smtClean="0">
                <a:solidFill>
                  <a:schemeClr val="tx1"/>
                </a:solidFill>
                <a:latin typeface="Clear Sans" pitchFamily="34" charset="0"/>
                <a:cs typeface="Clear Sans" pitchFamily="34" charset="0"/>
              </a:rPr>
              <a:t>ИС «</a:t>
            </a:r>
            <a:r>
              <a:rPr lang="ru-RU" sz="1600" b="1" dirty="0">
                <a:solidFill>
                  <a:schemeClr val="tx1"/>
                </a:solidFill>
                <a:latin typeface="Clear Sans" pitchFamily="34" charset="0"/>
                <a:cs typeface="Clear Sans" pitchFamily="34" charset="0"/>
              </a:rPr>
              <a:t>Электронное образование в Татарстане</a:t>
            </a:r>
            <a:r>
              <a:rPr lang="ru-RU" sz="1600" b="1" dirty="0" smtClean="0">
                <a:solidFill>
                  <a:schemeClr val="tx1"/>
                </a:solidFill>
                <a:latin typeface="Clear Sans" pitchFamily="34" charset="0"/>
                <a:cs typeface="Clear Sans" pitchFamily="34" charset="0"/>
              </a:rPr>
              <a:t>»</a:t>
            </a:r>
            <a:endParaRPr lang="ru-RU" sz="1600" b="1" dirty="0">
              <a:solidFill>
                <a:schemeClr val="tx1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10889" y="88076"/>
            <a:ext cx="7886700" cy="635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685800">
              <a:lnSpc>
                <a:spcPct val="90000"/>
              </a:lnSpc>
              <a:spcBef>
                <a:spcPts val="120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ЭЛЕКТРОННОЕ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3117061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7280" y="748792"/>
            <a:ext cx="8604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Единая межведомственная система электронного документооборота Республики Татарстан </a:t>
            </a:r>
            <a:r>
              <a:rPr lang="ru-RU" altLang="ru-RU" b="1" dirty="0" smtClean="0">
                <a:latin typeface="Clear Sans" pitchFamily="34" charset="0"/>
                <a:cs typeface="Clear Sans" pitchFamily="34" charset="0"/>
              </a:rPr>
              <a:t>— единое хранилище </a:t>
            </a:r>
            <a:r>
              <a:rPr lang="ru-RU" altLang="ru-RU" b="1" dirty="0">
                <a:latin typeface="Clear Sans" pitchFamily="34" charset="0"/>
                <a:cs typeface="Clear Sans" pitchFamily="34" charset="0"/>
              </a:rPr>
              <a:t>документов всех министерств, ведомств и муниципальных образований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32677" y="2209110"/>
            <a:ext cx="76174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4 442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57667" y="2354821"/>
            <a:ext cx="1154034" cy="257369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организации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55596" y="2625056"/>
            <a:ext cx="1338828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13 200 000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57667" y="2814151"/>
            <a:ext cx="3535968" cy="257369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документов, общим </a:t>
            </a:r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объемом более</a:t>
            </a:r>
            <a:r>
              <a:rPr lang="ru-RU" altLang="ru-RU" sz="1200" dirty="0" smtClean="0"/>
              <a:t> </a:t>
            </a:r>
            <a:r>
              <a:rPr lang="ru-RU" altLang="ru-RU" sz="1200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21Тб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55596" y="3041002"/>
            <a:ext cx="13388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ru-RU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2</a:t>
            </a:r>
            <a:r>
              <a:rPr lang="ru-RU" altLang="ru-RU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8</a:t>
            </a:r>
            <a:r>
              <a:rPr lang="en-US" altLang="ru-RU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000 000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57667" y="3207500"/>
            <a:ext cx="1040991" cy="257369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резолюций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32677" y="3508244"/>
            <a:ext cx="76174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8 200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57667" y="3667961"/>
            <a:ext cx="4363823" cy="257369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новых </a:t>
            </a:r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документов </a:t>
            </a:r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ежедневно и</a:t>
            </a:r>
            <a:r>
              <a:rPr lang="ru-RU" altLang="ru-RU" sz="1200" dirty="0" smtClean="0"/>
              <a:t> </a:t>
            </a:r>
            <a:r>
              <a:rPr lang="ru-RU" altLang="ru-RU" sz="1200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17 300 </a:t>
            </a:r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резолюций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804437" y="3924190"/>
            <a:ext cx="88998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ru-RU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4</a:t>
            </a:r>
            <a:r>
              <a:rPr lang="ru-RU" altLang="ru-RU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8 000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57667" y="4094866"/>
            <a:ext cx="2682273" cy="257369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учетных записей пользователей</a:t>
            </a:r>
          </a:p>
        </p:txBody>
      </p:sp>
      <p:pic>
        <p:nvPicPr>
          <p:cNvPr id="24" name="Picture 3" descr="C:\Documents and Settings\User\Рабочий стол\рисунок в презентацию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131" y="1921079"/>
            <a:ext cx="2520054" cy="28000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3355596" y="1855475"/>
            <a:ext cx="567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latin typeface="Clear Sans" pitchFamily="34" charset="0"/>
                <a:cs typeface="Clear Sans" pitchFamily="34" charset="0"/>
              </a:rPr>
              <a:t>За время функционирования системы </a:t>
            </a:r>
            <a:r>
              <a:rPr lang="ru-RU" altLang="ru-RU" b="1" dirty="0" smtClean="0">
                <a:latin typeface="Clear Sans" pitchFamily="34" charset="0"/>
                <a:cs typeface="Clear Sans" pitchFamily="34" charset="0"/>
              </a:rPr>
              <a:t>с </a:t>
            </a:r>
            <a:r>
              <a:rPr lang="ru-RU" altLang="ru-RU" b="1" dirty="0">
                <a:latin typeface="Clear Sans" pitchFamily="34" charset="0"/>
                <a:cs typeface="Clear Sans" pitchFamily="34" charset="0"/>
              </a:rPr>
              <a:t>2005 </a:t>
            </a:r>
            <a:r>
              <a:rPr lang="ru-RU" altLang="ru-RU" b="1" dirty="0" smtClean="0">
                <a:latin typeface="Clear Sans" pitchFamily="34" charset="0"/>
                <a:cs typeface="Clear Sans" pitchFamily="34" charset="0"/>
              </a:rPr>
              <a:t>г.</a:t>
            </a:r>
            <a:endParaRPr lang="ru-RU" altLang="ru-RU" b="1" dirty="0"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83836" y="4340135"/>
            <a:ext cx="1210588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ru-RU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3 300 000</a:t>
            </a:r>
            <a:endParaRPr lang="ru-RU" altLang="ru-RU" b="1" dirty="0">
              <a:solidFill>
                <a:srgbClr val="0070C0"/>
              </a:solidFill>
              <a:latin typeface="Clear Sans" pitchFamily="34" charset="0"/>
              <a:ea typeface="+mj-ea"/>
              <a:cs typeface="Clear Sans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57667" y="4521771"/>
            <a:ext cx="3036537" cy="257369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полностью электронных документов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00880" y="-109493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ЭЛЕКТРОННЫЙ</a:t>
            </a:r>
            <a:r>
              <a:rPr lang="ru-RU" sz="28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ДОКУМЕНТОБОРОТ</a:t>
            </a:r>
            <a:endParaRPr lang="ru-RU" sz="2800" b="1" dirty="0" smtClean="0">
              <a:solidFill>
                <a:srgbClr val="0070C0"/>
              </a:solidFill>
              <a:latin typeface="Clear Sans" pitchFamily="34" charset="0"/>
              <a:cs typeface="Clear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13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7282" y="1129413"/>
            <a:ext cx="4572000" cy="584006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3,8 млн </a:t>
            </a:r>
          </a:p>
          <a:p>
            <a:pPr>
              <a:lnSpc>
                <a:spcPct val="115000"/>
              </a:lnSpc>
            </a:pPr>
            <a:r>
              <a:rPr lang="ru-RU" sz="1500" b="1" dirty="0">
                <a:latin typeface="Clear Sans" pitchFamily="34" charset="0"/>
                <a:cs typeface="Clear Sans" pitchFamily="34" charset="0"/>
              </a:rPr>
              <a:t>Электронных медицинских карт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93907" y="1129413"/>
            <a:ext cx="5013271" cy="162352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2</a:t>
            </a:r>
            <a:r>
              <a:rPr lang="ru-RU" b="1" dirty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, </a:t>
            </a:r>
            <a:r>
              <a:rPr lang="en-US" b="1" dirty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645</a:t>
            </a:r>
            <a:r>
              <a:rPr lang="ru-RU" b="1" dirty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 млн</a:t>
            </a:r>
          </a:p>
          <a:p>
            <a:r>
              <a:rPr lang="ru-RU" sz="1500" b="1" dirty="0">
                <a:latin typeface="Clear Sans" pitchFamily="34" charset="0"/>
                <a:cs typeface="Clear Sans" pitchFamily="34" charset="0"/>
              </a:rPr>
              <a:t>Электронных записей на прием к врачу</a:t>
            </a:r>
          </a:p>
          <a:p>
            <a:r>
              <a:rPr lang="ru-RU" sz="1500" b="1" dirty="0">
                <a:latin typeface="Clear Sans" pitchFamily="34" charset="0"/>
                <a:cs typeface="Clear Sans" pitchFamily="34" charset="0"/>
              </a:rPr>
              <a:t>в </a:t>
            </a:r>
            <a:r>
              <a:rPr lang="en-US" sz="1500" b="1" dirty="0">
                <a:latin typeface="Clear Sans" pitchFamily="34" charset="0"/>
                <a:cs typeface="Clear Sans" pitchFamily="34" charset="0"/>
              </a:rPr>
              <a:t>I</a:t>
            </a:r>
            <a:r>
              <a:rPr lang="ru-RU" sz="1500" b="1" dirty="0">
                <a:latin typeface="Clear Sans" pitchFamily="34" charset="0"/>
                <a:cs typeface="Clear Sans" pitchFamily="34" charset="0"/>
              </a:rPr>
              <a:t> полугодии 2015 года</a:t>
            </a:r>
            <a:r>
              <a:rPr lang="en-US" sz="1500" b="1" dirty="0">
                <a:latin typeface="Clear Sans" pitchFamily="34" charset="0"/>
                <a:cs typeface="Clear Sans" pitchFamily="34" charset="0"/>
              </a:rPr>
              <a:t> — </a:t>
            </a:r>
            <a:r>
              <a:rPr lang="ru-RU" sz="1500" b="1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рост по сравнению </a:t>
            </a:r>
            <a:r>
              <a:rPr lang="en-US" sz="15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/>
            </a:r>
            <a:br>
              <a:rPr lang="en-US" sz="15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</a:br>
            <a:r>
              <a:rPr lang="ru-RU" sz="15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с </a:t>
            </a:r>
            <a:r>
              <a:rPr lang="ru-RU" sz="1500" b="1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аналогичным периодом</a:t>
            </a:r>
            <a:r>
              <a:rPr lang="en-US" sz="1500" b="1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 </a:t>
            </a:r>
            <a:r>
              <a:rPr lang="ru-RU" sz="1500" b="1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2014 года в 2 раза </a:t>
            </a:r>
            <a:br>
              <a:rPr lang="ru-RU" sz="1500" b="1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</a:b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(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Электронная запись к врачу позволяет экономить время граждан, </a:t>
            </a:r>
          </a:p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дает возможность получить талон к врачу, минуя очереди в регистратуре, повышает доступность медицинских услуг)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Clear Sans" pitchFamily="34" charset="0"/>
              <a:cs typeface="Clear Sans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679295986"/>
              </p:ext>
            </p:extLst>
          </p:nvPr>
        </p:nvGraphicFramePr>
        <p:xfrm>
          <a:off x="4062008" y="3103365"/>
          <a:ext cx="4280880" cy="1802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299512" y="-29075"/>
            <a:ext cx="7886700" cy="864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685783">
              <a:lnSpc>
                <a:spcPct val="90000"/>
              </a:lnSpc>
              <a:spcBef>
                <a:spcPts val="120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ЭЛЕКТРОННОЕ ЗДРАВООХРАНЕНИЕ РТ</a:t>
            </a:r>
            <a:endParaRPr lang="ru-RU" sz="2400" b="1" dirty="0">
              <a:solidFill>
                <a:srgbClr val="0070C0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89987" y="1861543"/>
            <a:ext cx="4599296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12 952</a:t>
            </a:r>
          </a:p>
          <a:p>
            <a:pPr algn="l">
              <a:spcBef>
                <a:spcPts val="0"/>
              </a:spcBef>
            </a:pPr>
            <a:r>
              <a:rPr lang="ru-RU" sz="1500" b="1" dirty="0">
                <a:latin typeface="Clear Sans" pitchFamily="34" charset="0"/>
                <a:cs typeface="Clear Sans" pitchFamily="34" charset="0"/>
              </a:rPr>
              <a:t>Рабочих мест врачей</a:t>
            </a:r>
          </a:p>
          <a:p>
            <a:pPr algn="l">
              <a:spcBef>
                <a:spcPts val="0"/>
              </a:spcBef>
            </a:pPr>
            <a:r>
              <a:rPr lang="ru-RU" sz="1500" b="1" dirty="0">
                <a:latin typeface="Clear Sans" pitchFamily="34" charset="0"/>
                <a:cs typeface="Clear Sans" pitchFamily="34" charset="0"/>
              </a:rPr>
              <a:t>оснащены компьютерной техникой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89987" y="2898171"/>
            <a:ext cx="3616657" cy="14118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325</a:t>
            </a:r>
          </a:p>
          <a:p>
            <a:pPr algn="l">
              <a:spcBef>
                <a:spcPts val="0"/>
              </a:spcBef>
            </a:pPr>
            <a:r>
              <a:rPr lang="ru-RU" sz="1500" b="1" dirty="0">
                <a:latin typeface="Clear Sans" pitchFamily="34" charset="0"/>
                <a:cs typeface="Clear Sans" pitchFamily="34" charset="0"/>
              </a:rPr>
              <a:t>Терминалов электронной очереди</a:t>
            </a:r>
          </a:p>
          <a:p>
            <a:pPr algn="l">
              <a:spcBef>
                <a:spcPts val="0"/>
              </a:spcBef>
            </a:pPr>
            <a:r>
              <a:rPr lang="ru-RU" sz="1500" b="1" dirty="0">
                <a:latin typeface="Clear Sans" pitchFamily="34" charset="0"/>
                <a:cs typeface="Clear Sans" pitchFamily="34" charset="0"/>
              </a:rPr>
              <a:t>помогают получить талон к врачу, минуя регистратуру</a:t>
            </a:r>
          </a:p>
        </p:txBody>
      </p:sp>
    </p:spTree>
    <p:extLst>
      <p:ext uri="{BB962C8B-B14F-4D97-AF65-F5344CB8AC3E}">
        <p14:creationId xmlns:p14="http://schemas.microsoft.com/office/powerpoint/2010/main" val="1726692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272" y="2660150"/>
            <a:ext cx="4269395" cy="1648172"/>
          </a:xfrm>
        </p:spPr>
        <p:txBody>
          <a:bodyPr>
            <a:noAutofit/>
          </a:bodyPr>
          <a:lstStyle/>
          <a:p>
            <a:pPr algn="l">
              <a:lnSpc>
                <a:spcPts val="24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Автоматизированное взаимодействие </a:t>
            </a:r>
            <a:r>
              <a:rPr lang="ru-RU" sz="2000" b="1" dirty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с </a:t>
            </a:r>
            <a:r>
              <a:rPr lang="ru-RU" sz="2000" b="1" dirty="0" smtClean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4 информационными </a:t>
            </a:r>
            <a:r>
              <a:rPr lang="ru-RU" sz="2000" b="1" dirty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системами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latin typeface="Clear Sans" pitchFamily="34" charset="0"/>
                <a:cs typeface="Clear Sans" pitchFamily="34" charset="0"/>
              </a:rPr>
              <a:t>Портал </a:t>
            </a:r>
            <a:r>
              <a:rPr lang="en-US" sz="1500" b="1" dirty="0">
                <a:latin typeface="Clear Sans" pitchFamily="34" charset="0"/>
                <a:cs typeface="Clear Sans" pitchFamily="34" charset="0"/>
              </a:rPr>
              <a:t>uslugi.tatarstan.ru</a:t>
            </a:r>
            <a:r>
              <a:rPr lang="ru-RU" sz="1500" b="1" dirty="0">
                <a:latin typeface="Clear Sans" pitchFamily="34" charset="0"/>
                <a:cs typeface="Clear Sans" pitchFamily="34" charset="0"/>
              </a:rPr>
              <a:t>,</a:t>
            </a:r>
            <a:r>
              <a:rPr lang="en-US" sz="1500" b="1" dirty="0">
                <a:latin typeface="Clear Sans" pitchFamily="34" charset="0"/>
                <a:cs typeface="Clear Sans" pitchFamily="34" charset="0"/>
              </a:rPr>
              <a:t> </a:t>
            </a:r>
            <a:r>
              <a:rPr lang="ru-RU" sz="1500" b="1" dirty="0">
                <a:latin typeface="Clear Sans" pitchFamily="34" charset="0"/>
                <a:cs typeface="Clear Sans" pitchFamily="34" charset="0"/>
              </a:rPr>
              <a:t>Э</a:t>
            </a:r>
            <a:r>
              <a:rPr lang="en-US" sz="1500" b="1" dirty="0">
                <a:latin typeface="Clear Sans" pitchFamily="34" charset="0"/>
                <a:cs typeface="Clear Sans" pitchFamily="34" charset="0"/>
              </a:rPr>
              <a:t>-</a:t>
            </a:r>
            <a:r>
              <a:rPr lang="ru-RU" sz="1500" b="1" dirty="0">
                <a:latin typeface="Clear Sans" pitchFamily="34" charset="0"/>
                <a:cs typeface="Clear Sans" pitchFamily="34" charset="0"/>
              </a:rPr>
              <a:t>детский сад,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latin typeface="Clear Sans" pitchFamily="34" charset="0"/>
                <a:cs typeface="Clear Sans" pitchFamily="34" charset="0"/>
              </a:rPr>
              <a:t>Э-здравоохранение РТ и Э-похозяйственная книга</a:t>
            </a:r>
          </a:p>
          <a:p>
            <a:pPr algn="l" defTabSz="914400">
              <a:lnSpc>
                <a:spcPct val="80000"/>
              </a:lnSpc>
              <a:spcBef>
                <a:spcPct val="20000"/>
              </a:spcBef>
            </a:pP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(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Снижение количества хождений граждан, повышение чистоты и скорости обмена данными) </a:t>
            </a:r>
          </a:p>
          <a:p>
            <a:pPr algn="l">
              <a:spcBef>
                <a:spcPts val="0"/>
              </a:spcBef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Clear Sans" pitchFamily="34" charset="0"/>
              <a:cs typeface="Clear Sans" pitchFamily="34" charset="0"/>
            </a:endParaRPr>
          </a:p>
          <a:p>
            <a:pPr algn="l">
              <a:spcBef>
                <a:spcPts val="0"/>
              </a:spcBef>
            </a:pPr>
            <a:endParaRPr lang="ru-RU" sz="1200" dirty="0">
              <a:solidFill>
                <a:schemeClr val="bg1">
                  <a:lumMod val="50000"/>
                </a:schemeClr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17283" y="2672374"/>
            <a:ext cx="3838460" cy="1890101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ru-RU" sz="2900" b="1" dirty="0" smtClean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11 министерств и ведомств</a:t>
            </a:r>
            <a:endParaRPr lang="ru-RU" sz="2900" b="1" dirty="0">
              <a:solidFill>
                <a:srgbClr val="00B050"/>
              </a:solidFill>
              <a:latin typeface="Clear Sans" pitchFamily="34" charset="0"/>
              <a:cs typeface="Clear Sans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sz="2100" b="1" dirty="0">
                <a:solidFill>
                  <a:schemeClr val="tx1"/>
                </a:solidFill>
                <a:latin typeface="Clear Sans" pitchFamily="34" charset="0"/>
                <a:cs typeface="Clear Sans" pitchFamily="34" charset="0"/>
              </a:rPr>
              <a:t>являются </a:t>
            </a:r>
            <a:r>
              <a:rPr lang="ru-RU" sz="2100" b="1" dirty="0" smtClean="0">
                <a:solidFill>
                  <a:schemeClr val="tx1"/>
                </a:solidFill>
                <a:latin typeface="Clear Sans" pitchFamily="34" charset="0"/>
                <a:cs typeface="Clear Sans" pitchFamily="34" charset="0"/>
              </a:rPr>
              <a:t>потребителями</a:t>
            </a:r>
            <a:br>
              <a:rPr lang="ru-RU" sz="2100" b="1" dirty="0" smtClean="0">
                <a:solidFill>
                  <a:schemeClr val="tx1"/>
                </a:solidFill>
                <a:latin typeface="Clear Sans" pitchFamily="34" charset="0"/>
                <a:cs typeface="Clear Sans" pitchFamily="34" charset="0"/>
              </a:rPr>
            </a:br>
            <a:r>
              <a:rPr lang="ru-RU" sz="2100" b="1" dirty="0" smtClean="0">
                <a:solidFill>
                  <a:schemeClr val="tx1"/>
                </a:solidFill>
                <a:latin typeface="Clear Sans" pitchFamily="34" charset="0"/>
                <a:cs typeface="Clear Sans" pitchFamily="34" charset="0"/>
              </a:rPr>
              <a:t>данных из системы</a:t>
            </a:r>
          </a:p>
          <a:p>
            <a:pPr algn="l"/>
            <a:endParaRPr lang="ru-RU" sz="2100" b="1" dirty="0">
              <a:solidFill>
                <a:schemeClr val="tx1"/>
              </a:solidFill>
              <a:latin typeface="Clear Sans" pitchFamily="34" charset="0"/>
              <a:cs typeface="Clear Sans" pitchFamily="34" charset="0"/>
            </a:endParaRPr>
          </a:p>
          <a:p>
            <a:pPr algn="l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МВД по РТ, МТЗиСЗ РТ, ФСС РФ, ЦИК РТ, УФМС по РТ, ТФОМС РТ, ФСГС, ПФР, УФНС по РТ, Военный комиссариат РТ, УФССП по РТ </a:t>
            </a:r>
          </a:p>
          <a:p>
            <a:pPr algn="l"/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(Исключение ручного сбора, обработки и передачи информации)</a:t>
            </a:r>
          </a:p>
          <a:p>
            <a:pPr algn="l"/>
            <a:endParaRPr lang="ru-RU" sz="1500" dirty="0">
              <a:solidFill>
                <a:schemeClr val="bg1">
                  <a:lumMod val="50000"/>
                </a:schemeClr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427273" y="773687"/>
            <a:ext cx="4269395" cy="12909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</a:pPr>
            <a:r>
              <a:rPr lang="ru-RU" sz="2000" b="1" dirty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Одни из первых в РФ</a:t>
            </a:r>
          </a:p>
          <a:p>
            <a:pPr algn="l"/>
            <a:r>
              <a:rPr lang="ru-RU" sz="1500" b="1" dirty="0">
                <a:solidFill>
                  <a:schemeClr val="tx1"/>
                </a:solidFill>
                <a:latin typeface="Clear Sans" pitchFamily="34" charset="0"/>
                <a:cs typeface="Clear Sans" pitchFamily="34" charset="0"/>
              </a:rPr>
              <a:t>по реализации предоставления сведений ЗАГС в рамках системы межведомственного электронного взаимодействия (пилот</a:t>
            </a:r>
            <a:r>
              <a:rPr lang="ru-RU" sz="1500" b="1" dirty="0" smtClean="0">
                <a:solidFill>
                  <a:schemeClr val="tx1"/>
                </a:solidFill>
                <a:latin typeface="Clear Sans" pitchFamily="34" charset="0"/>
                <a:cs typeface="Clear Sans" pitchFamily="34" charset="0"/>
              </a:rPr>
              <a:t>)</a:t>
            </a:r>
            <a:endParaRPr lang="ru-RU" sz="1500" b="1" dirty="0">
              <a:solidFill>
                <a:schemeClr val="tx1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17283" y="776275"/>
            <a:ext cx="3906062" cy="15988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Все 9 услуг </a:t>
            </a:r>
            <a:r>
              <a:rPr lang="ru-RU" sz="2000" b="1" dirty="0" smtClean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ЗАГС</a:t>
            </a:r>
            <a:br>
              <a:rPr lang="ru-RU" sz="2000" b="1" dirty="0" smtClean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в электронном виде</a:t>
            </a:r>
            <a:r>
              <a:rPr lang="ru-RU" sz="2000" b="1" dirty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/>
            </a:r>
            <a:br>
              <a:rPr lang="ru-RU" sz="2000" b="1" dirty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</a:br>
            <a:r>
              <a:rPr lang="ru-RU" sz="1500" b="1" dirty="0" smtClean="0">
                <a:solidFill>
                  <a:schemeClr val="tx1"/>
                </a:solidFill>
                <a:latin typeface="Clear Sans" pitchFamily="34" charset="0"/>
                <a:cs typeface="Clear Sans" pitchFamily="34" charset="0"/>
              </a:rPr>
              <a:t>доступны </a:t>
            </a:r>
            <a:r>
              <a:rPr lang="ru-RU" sz="1500" b="1" dirty="0">
                <a:solidFill>
                  <a:schemeClr val="tx1"/>
                </a:solidFill>
                <a:latin typeface="Clear Sans" pitchFamily="34" charset="0"/>
                <a:cs typeface="Clear Sans" pitchFamily="34" charset="0"/>
              </a:rPr>
              <a:t>на </a:t>
            </a:r>
            <a:r>
              <a:rPr lang="ru-RU" sz="1500" b="1" dirty="0" smtClean="0">
                <a:solidFill>
                  <a:schemeClr val="tx1"/>
                </a:solidFill>
                <a:latin typeface="Clear Sans" pitchFamily="34" charset="0"/>
                <a:cs typeface="Clear Sans" pitchFamily="34" charset="0"/>
              </a:rPr>
              <a:t>портале</a:t>
            </a:r>
            <a:br>
              <a:rPr lang="ru-RU" sz="1500" b="1" dirty="0" smtClean="0">
                <a:solidFill>
                  <a:schemeClr val="tx1"/>
                </a:solidFill>
                <a:latin typeface="Clear Sans" pitchFamily="34" charset="0"/>
                <a:cs typeface="Clear Sans" pitchFamily="34" charset="0"/>
              </a:rPr>
            </a:br>
            <a:r>
              <a:rPr lang="en-US" sz="1500" b="1" dirty="0" smtClean="0">
                <a:solidFill>
                  <a:schemeClr val="tx1"/>
                </a:solidFill>
                <a:latin typeface="Clear Sans" pitchFamily="34" charset="0"/>
                <a:cs typeface="Clear Sans" pitchFamily="34" charset="0"/>
              </a:rPr>
              <a:t>uslugi.tatarstan.ru</a:t>
            </a:r>
            <a:endParaRPr lang="ru-RU" sz="1500" b="1" dirty="0">
              <a:solidFill>
                <a:schemeClr val="tx1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0889" y="88076"/>
            <a:ext cx="7886700" cy="635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685800">
              <a:lnSpc>
                <a:spcPct val="90000"/>
              </a:lnSpc>
              <a:spcBef>
                <a:spcPts val="120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АИС ЗАГС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27272" y="2114462"/>
            <a:ext cx="3831498" cy="803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Техническая готовность в мае 2014 года, тестирование</a:t>
            </a:r>
            <a:br>
              <a:rPr lang="ru-RU" sz="1100" dirty="0">
                <a:solidFill>
                  <a:schemeClr val="bg1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</a:b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с Минкомсвязи РФ в июле 2015 года</a:t>
            </a:r>
          </a:p>
          <a:p>
            <a:pPr>
              <a:lnSpc>
                <a:spcPct val="80000"/>
              </a:lnSpc>
            </a:pP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(Сокращение времени оказания услуг и уменьшение 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/>
            </a:r>
            <a:b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</a:b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перечня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 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предоставляемых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документов)</a:t>
            </a:r>
          </a:p>
          <a:p>
            <a:endParaRPr lang="ru-RU" sz="1100" dirty="0">
              <a:solidFill>
                <a:schemeClr val="bg1">
                  <a:lumMod val="50000"/>
                </a:schemeClr>
              </a:solidFill>
              <a:latin typeface="Clear Sans" pitchFamily="34" charset="0"/>
              <a:cs typeface="Clear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14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155" y="1174737"/>
            <a:ext cx="5838147" cy="36086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313" indent="-214313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72916" algn="l"/>
              </a:tabLst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Сформирован единый социальный регистр населения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РТ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</a:b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единая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база данных в социальной сфере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,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 оптимизация бизнес-процессы органов социальной защиты РТ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,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 единый учет граждан при предоставлении услуг в социальной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сфере</a:t>
            </a:r>
            <a:b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</a:br>
            <a:endParaRPr lang="ru-RU" sz="1100" dirty="0">
              <a:solidFill>
                <a:schemeClr val="tx2">
                  <a:lumMod val="50000"/>
                </a:schemeClr>
              </a:solidFill>
              <a:latin typeface="Clear Sans" pitchFamily="34" charset="0"/>
              <a:cs typeface="Clear Sans" pitchFamily="34" charset="0"/>
            </a:endParaRPr>
          </a:p>
          <a:p>
            <a:pPr marL="214313" indent="-214313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72916" algn="l"/>
              </a:tabLst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Реализован первый этап работ по 442-ФЗ «Об основах социального обслуживания граждан в Российской Федерации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»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</a:b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что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позволило формировать регистр получателей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,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 реестр поставщиков социальных услуг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,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 программу услуг и очередность на получение услуг социального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обслуживания</a:t>
            </a:r>
            <a:b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</a:br>
            <a:endParaRPr lang="ru-RU" sz="1100" dirty="0">
              <a:solidFill>
                <a:schemeClr val="tx2">
                  <a:lumMod val="50000"/>
                </a:schemeClr>
              </a:solidFill>
              <a:latin typeface="Clear Sans" pitchFamily="34" charset="0"/>
              <a:cs typeface="Clear Sans" pitchFamily="34" charset="0"/>
            </a:endParaRPr>
          </a:p>
          <a:p>
            <a:pPr marL="214313" indent="-214313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72916" algn="l"/>
              </a:tabLst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Реализовано 9 услуг в электронном виде в сфере социальной защиты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</a:b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получатели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социальных услуг могут ознакомиться с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решением о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назначении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/>
            </a:r>
            <a:b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</a:b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им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льгот, компенсаций в электронном виде на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Портале</a:t>
            </a:r>
            <a:b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</a:br>
            <a:endParaRPr lang="ru-RU" sz="1100" dirty="0">
              <a:solidFill>
                <a:schemeClr val="tx2">
                  <a:lumMod val="50000"/>
                </a:schemeClr>
              </a:solidFill>
              <a:latin typeface="Clear Sans" pitchFamily="34" charset="0"/>
              <a:cs typeface="Clear Sans" pitchFamily="34" charset="0"/>
            </a:endParaRPr>
          </a:p>
          <a:p>
            <a:pPr marL="182563" indent="-214313" eaLnBrk="0" fontAlgn="base" hangingPunct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72916" algn="l"/>
              </a:tabLst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Организовано межведомственное информационное взаимодействие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/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с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МОиН РТ, УФСС по РТ, УФМС по РТ</a:t>
            </a: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,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 МЗ РТ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/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</a:b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например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,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 в части подтверждения обучения ребенка в школе для получения субсидии на проезд – 47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тысяч учащихся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702201" y="2374035"/>
            <a:ext cx="1990449" cy="14542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получателей </a:t>
            </a:r>
            <a:endParaRPr lang="en-US" altLang="ru-RU" b="1" dirty="0" smtClean="0">
              <a:solidFill>
                <a:schemeClr val="tx2">
                  <a:lumMod val="50000"/>
                </a:schemeClr>
              </a:solidFill>
              <a:latin typeface="Clear Sans" pitchFamily="34" charset="0"/>
              <a:cs typeface="Clear Sans" pitchFamily="34" charset="0"/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мер социальной поддержки </a:t>
            </a:r>
          </a:p>
          <a:p>
            <a:pPr>
              <a:defRPr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в Республике </a:t>
            </a:r>
          </a:p>
          <a:p>
            <a:pPr>
              <a:defRPr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Татарстан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95389" y="135601"/>
            <a:ext cx="7886700" cy="864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defTabSz="685800">
              <a:lnSpc>
                <a:spcPct val="9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ГИС «СОЦИАЛЬНЫЙ РЕГИСТР</a:t>
            </a:r>
            <a:r>
              <a:rPr lang="en-US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НАСЕЛЕНИЯ РТ» СОЗДАНА В 2014 ГОДУ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493665" y="1247848"/>
            <a:ext cx="1577806" cy="8042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 smtClean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1,72</a:t>
            </a:r>
            <a:r>
              <a:rPr lang="ru-RU" sz="3600" b="1" dirty="0" smtClean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 </a:t>
            </a:r>
            <a:br>
              <a:rPr lang="ru-RU" sz="3600" b="1" dirty="0" smtClean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млн</a:t>
            </a:r>
            <a:endParaRPr lang="ru-RU" sz="2000" b="1" dirty="0">
              <a:solidFill>
                <a:srgbClr val="00B050"/>
              </a:solidFill>
              <a:latin typeface="Clear Sans" pitchFamily="34" charset="0"/>
              <a:cs typeface="Clear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95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" t="38147" r="41683" b="11035"/>
          <a:stretch/>
        </p:blipFill>
        <p:spPr bwMode="auto">
          <a:xfrm>
            <a:off x="155430" y="1758331"/>
            <a:ext cx="4265568" cy="29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17280" y="757578"/>
            <a:ext cx="8089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lear Sans" pitchFamily="34" charset="0"/>
                <a:cs typeface="Clear Sans" pitchFamily="34" charset="0"/>
              </a:rPr>
              <a:t>Предоставляет поддержку деятельности органов власти Республики Татарстан </a:t>
            </a:r>
            <a:r>
              <a:rPr lang="ru-RU" b="1" dirty="0" smtClean="0">
                <a:latin typeface="Clear Sans" pitchFamily="34" charset="0"/>
                <a:cs typeface="Clear Sans" pitchFamily="34" charset="0"/>
              </a:rPr>
              <a:t>в </a:t>
            </a:r>
            <a:r>
              <a:rPr lang="ru-RU" b="1" dirty="0">
                <a:latin typeface="Clear Sans" pitchFamily="34" charset="0"/>
                <a:cs typeface="Clear Sans" pitchFamily="34" charset="0"/>
              </a:rPr>
              <a:t>сфере мониторинга, анализа развития отраслей </a:t>
            </a:r>
            <a:r>
              <a:rPr lang="ru-RU" b="1" dirty="0" smtClean="0">
                <a:latin typeface="Clear Sans" pitchFamily="34" charset="0"/>
                <a:cs typeface="Clear Sans" pitchFamily="34" charset="0"/>
              </a:rPr>
              <a:t/>
            </a:r>
            <a:br>
              <a:rPr lang="ru-RU" b="1" dirty="0" smtClean="0">
                <a:latin typeface="Clear Sans" pitchFamily="34" charset="0"/>
                <a:cs typeface="Clear Sans" pitchFamily="34" charset="0"/>
              </a:rPr>
            </a:br>
            <a:r>
              <a:rPr lang="ru-RU" b="1" dirty="0" smtClean="0">
                <a:latin typeface="Clear Sans" pitchFamily="34" charset="0"/>
                <a:cs typeface="Clear Sans" pitchFamily="34" charset="0"/>
              </a:rPr>
              <a:t>и </a:t>
            </a:r>
            <a:r>
              <a:rPr lang="ru-RU" b="1" dirty="0">
                <a:latin typeface="Clear Sans" pitchFamily="34" charset="0"/>
                <a:cs typeface="Clear Sans" pitchFamily="34" charset="0"/>
              </a:rPr>
              <a:t>поддержки принятия решений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18789" y="1734545"/>
            <a:ext cx="32387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418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ru-RU" sz="1200" b="1" dirty="0" smtClean="0">
                <a:latin typeface="Clear Sans" pitchFamily="34" charset="0"/>
                <a:cs typeface="Clear Sans" pitchFamily="34" charset="0"/>
              </a:rPr>
              <a:t>отчетов</a:t>
            </a:r>
            <a:r>
              <a:rPr lang="ru-RU" sz="1200" b="1" dirty="0">
                <a:latin typeface="Clear Sans" pitchFamily="34" charset="0"/>
                <a:cs typeface="Clear Sans" pitchFamily="34" charset="0"/>
              </a:rPr>
              <a:t>:</a:t>
            </a:r>
          </a:p>
          <a:p>
            <a:r>
              <a:rPr lang="ru-RU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183 </a:t>
            </a:r>
            <a:r>
              <a:rPr lang="ru-RU" sz="1200" b="1" dirty="0" smtClean="0">
                <a:latin typeface="Clear Sans" pitchFamily="34" charset="0"/>
                <a:cs typeface="Clear Sans" pitchFamily="34" charset="0"/>
              </a:rPr>
              <a:t>открыты </a:t>
            </a:r>
            <a:r>
              <a:rPr lang="ru-RU" sz="1200" b="1" dirty="0">
                <a:latin typeface="Clear Sans" pitchFamily="34" charset="0"/>
                <a:cs typeface="Clear Sans" pitchFamily="34" charset="0"/>
              </a:rPr>
              <a:t>для населения</a:t>
            </a:r>
          </a:p>
          <a:p>
            <a:r>
              <a:rPr lang="ru-RU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155</a:t>
            </a:r>
            <a:r>
              <a:rPr lang="ru-RU" sz="1600" dirty="0" smtClean="0"/>
              <a:t> </a:t>
            </a:r>
            <a:r>
              <a:rPr lang="ru-RU" sz="1200" b="1" dirty="0" smtClean="0">
                <a:latin typeface="Clear Sans" pitchFamily="34" charset="0"/>
                <a:cs typeface="Clear Sans" pitchFamily="34" charset="0"/>
              </a:rPr>
              <a:t>для </a:t>
            </a:r>
            <a:r>
              <a:rPr lang="ru-RU" sz="1200" b="1" dirty="0">
                <a:latin typeface="Clear Sans" pitchFamily="34" charset="0"/>
                <a:cs typeface="Clear Sans" pitchFamily="34" charset="0"/>
              </a:rPr>
              <a:t>муниципальных образований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67944" y="2649734"/>
            <a:ext cx="1256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31</a:t>
            </a:r>
            <a:r>
              <a:rPr lang="ru-RU" sz="2000" dirty="0" smtClean="0"/>
              <a:t> </a:t>
            </a:r>
            <a:r>
              <a:rPr lang="ru-RU" sz="1200" b="1" dirty="0">
                <a:latin typeface="Clear Sans" pitchFamily="34" charset="0"/>
                <a:cs typeface="Clear Sans" pitchFamily="34" charset="0"/>
              </a:rPr>
              <a:t>категория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54974" y="2943484"/>
            <a:ext cx="2577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42 </a:t>
            </a:r>
            <a:r>
              <a:rPr lang="ru-RU" sz="1200" b="1" dirty="0">
                <a:latin typeface="Clear Sans" pitchFamily="34" charset="0"/>
                <a:cs typeface="Clear Sans" pitchFamily="34" charset="0"/>
              </a:rPr>
              <a:t>министерства и ведомства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31264" y="3439290"/>
            <a:ext cx="2286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Clear Sans" pitchFamily="34" charset="0"/>
                <a:cs typeface="Clear Sans" pitchFamily="34" charset="0"/>
              </a:rPr>
              <a:t>более</a:t>
            </a:r>
            <a:r>
              <a:rPr lang="ru-RU" sz="2000" dirty="0" smtClean="0"/>
              <a:t> </a:t>
            </a:r>
            <a:r>
              <a:rPr lang="ru-RU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4 700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1200" b="1" dirty="0">
                <a:latin typeface="Clear Sans" pitchFamily="34" charset="0"/>
                <a:cs typeface="Clear Sans" pitchFamily="34" charset="0"/>
              </a:rPr>
              <a:t>показателей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24779" y="4030010"/>
            <a:ext cx="2802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Интегрирована</a:t>
            </a:r>
            <a:r>
              <a:rPr lang="ru-RU" sz="2000" dirty="0" smtClean="0"/>
              <a:t> </a:t>
            </a:r>
            <a:r>
              <a:rPr lang="ru-RU" sz="1200" b="1" dirty="0">
                <a:latin typeface="Clear Sans" pitchFamily="34" charset="0"/>
                <a:cs typeface="Clear Sans" pitchFamily="34" charset="0"/>
              </a:rPr>
              <a:t>с другими </a:t>
            </a:r>
          </a:p>
          <a:p>
            <a:r>
              <a:rPr lang="ru-RU" sz="1200" b="1" dirty="0">
                <a:latin typeface="Clear Sans" pitchFamily="34" charset="0"/>
                <a:cs typeface="Clear Sans" pitchFamily="34" charset="0"/>
              </a:rPr>
              <a:t>информационными системами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5844" y="4141263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07755" y="89957"/>
            <a:ext cx="7886700" cy="624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ОТКРЫТЫЙ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4119884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4"/>
          <p:cNvSpPr>
            <a:spLocks noChangeArrowheads="1"/>
          </p:cNvSpPr>
          <p:nvPr/>
        </p:nvSpPr>
        <p:spPr bwMode="auto">
          <a:xfrm>
            <a:off x="4708305" y="1280793"/>
            <a:ext cx="4572000" cy="66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ts val="2200"/>
              </a:lnSpc>
            </a:pPr>
            <a:r>
              <a:rPr lang="ru-RU" altLang="ru-RU" sz="2400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ЦЕЛЬ: </a:t>
            </a:r>
          </a:p>
          <a:p>
            <a:pPr>
              <a:lnSpc>
                <a:spcPts val="2200"/>
              </a:lnSpc>
            </a:pPr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Вовлечение граждан в решение </a:t>
            </a:r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проблем</a:t>
            </a:r>
            <a:endParaRPr lang="ru-RU" altLang="ru-RU" sz="1200" b="1" dirty="0"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3270" y="102369"/>
            <a:ext cx="7886700" cy="568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75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НАРОДНЫЙ КОНТРОЛЬ</a:t>
            </a:r>
            <a:endParaRPr lang="ru-RU" sz="1050" b="1" dirty="0">
              <a:latin typeface="Clear Sans" pitchFamily="34" charset="0"/>
              <a:cs typeface="Clear Sans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4" y="825390"/>
            <a:ext cx="3995316" cy="3761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24375" y="2525364"/>
            <a:ext cx="4026039" cy="1697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3" indent="-176213">
              <a:spcBef>
                <a:spcPts val="513"/>
              </a:spcBef>
              <a:buFont typeface="Arial" pitchFamily="34" charset="0"/>
              <a:buChar char="•"/>
            </a:pPr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Каждый </a:t>
            </a:r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может сообщить о проблеме, указав </a:t>
            </a:r>
            <a:br>
              <a:rPr lang="ru-RU" altLang="ru-RU" sz="1200" b="1" dirty="0">
                <a:latin typeface="Clear Sans" pitchFamily="34" charset="0"/>
                <a:cs typeface="Clear Sans" pitchFamily="34" charset="0"/>
              </a:rPr>
            </a:br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ее местонахождение</a:t>
            </a:r>
            <a:r>
              <a:rPr lang="en-US" altLang="ru-RU" sz="1200" b="1" dirty="0">
                <a:latin typeface="Clear Sans" pitchFamily="34" charset="0"/>
                <a:cs typeface="Clear Sans" pitchFamily="34" charset="0"/>
              </a:rPr>
              <a:t> </a:t>
            </a:r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и приложив </a:t>
            </a:r>
            <a:br>
              <a:rPr lang="ru-RU" altLang="ru-RU" sz="1200" b="1" dirty="0">
                <a:latin typeface="Clear Sans" pitchFamily="34" charset="0"/>
                <a:cs typeface="Clear Sans" pitchFamily="34" charset="0"/>
              </a:rPr>
            </a:br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фотодоказательство</a:t>
            </a:r>
          </a:p>
          <a:p>
            <a:pPr marL="176213" indent="-176213">
              <a:spcBef>
                <a:spcPts val="513"/>
              </a:spcBef>
              <a:buFont typeface="Arial" pitchFamily="34" charset="0"/>
              <a:buChar char="•"/>
            </a:pPr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Каждый может поддержать указанные в системе </a:t>
            </a:r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/>
            </a:r>
            <a:b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</a:br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проблемы</a:t>
            </a:r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, сделать их значимее</a:t>
            </a:r>
          </a:p>
          <a:p>
            <a:pPr marL="176213" indent="-176213">
              <a:spcBef>
                <a:spcPts val="513"/>
              </a:spcBef>
              <a:buFont typeface="Arial" pitchFamily="34" charset="0"/>
              <a:buChar char="•"/>
            </a:pPr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Каждый может оценить работу министерства, </a:t>
            </a:r>
            <a:br>
              <a:rPr lang="ru-RU" altLang="ru-RU" sz="1200" b="1" dirty="0">
                <a:latin typeface="Clear Sans" pitchFamily="34" charset="0"/>
                <a:cs typeface="Clear Sans" pitchFamily="34" charset="0"/>
              </a:rPr>
            </a:br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ведомства или района по решению уведомлений</a:t>
            </a:r>
          </a:p>
          <a:p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705350" y="2066925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МЕХАНИЗМ:</a:t>
            </a:r>
            <a:endParaRPr lang="ru-RU" altLang="ru-RU" sz="2400" b="1" dirty="0">
              <a:solidFill>
                <a:srgbClr val="0070C0"/>
              </a:solidFill>
              <a:latin typeface="Clear Sans" pitchFamily="34" charset="0"/>
              <a:cs typeface="Clear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164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340" y="914400"/>
            <a:ext cx="2475313" cy="4022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98114" y="36720"/>
            <a:ext cx="7886700" cy="734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СХЕМА РАССМОТРЕНИЯ УВЕДОМЛЕНИЙ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17280" y="1070317"/>
            <a:ext cx="51847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17280" y="1410951"/>
            <a:ext cx="51847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27932" y="1811511"/>
            <a:ext cx="51847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81000" y="2335064"/>
            <a:ext cx="51847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14773" y="3191788"/>
            <a:ext cx="51847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81000" y="2819399"/>
            <a:ext cx="51847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29"/>
          <p:cNvSpPr txBox="1">
            <a:spLocks noChangeArrowheads="1"/>
          </p:cNvSpPr>
          <p:nvPr/>
        </p:nvSpPr>
        <p:spPr bwMode="auto">
          <a:xfrm>
            <a:off x="-2697164" y="1072397"/>
            <a:ext cx="88217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005082"/>
                </a:solidFill>
              </a:rPr>
              <a:t>Пользователь</a:t>
            </a:r>
          </a:p>
        </p:txBody>
      </p:sp>
      <p:sp>
        <p:nvSpPr>
          <p:cNvPr id="35" name="TextBox 8"/>
          <p:cNvSpPr txBox="1">
            <a:spLocks noChangeArrowheads="1"/>
          </p:cNvSpPr>
          <p:nvPr/>
        </p:nvSpPr>
        <p:spPr bwMode="auto">
          <a:xfrm>
            <a:off x="-2430463" y="1435653"/>
            <a:ext cx="88217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005082"/>
                </a:solidFill>
              </a:rPr>
              <a:t>Служба модерации</a:t>
            </a:r>
          </a:p>
        </p:txBody>
      </p:sp>
      <p:sp>
        <p:nvSpPr>
          <p:cNvPr id="36" name="TextBox 50"/>
          <p:cNvSpPr txBox="1">
            <a:spLocks noChangeArrowheads="1"/>
          </p:cNvSpPr>
          <p:nvPr/>
        </p:nvSpPr>
        <p:spPr bwMode="auto">
          <a:xfrm>
            <a:off x="3179542" y="1389487"/>
            <a:ext cx="10810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dirty="0" smtClean="0">
                <a:solidFill>
                  <a:srgbClr val="005082"/>
                </a:solidFill>
              </a:rPr>
              <a:t>Контакт-центр</a:t>
            </a:r>
            <a:endParaRPr lang="ru-RU" altLang="ru-RU" sz="1100" dirty="0">
              <a:solidFill>
                <a:srgbClr val="005082"/>
              </a:solidFill>
            </a:endParaRPr>
          </a:p>
          <a:p>
            <a:pPr eaLnBrk="1" hangingPunct="1"/>
            <a:r>
              <a:rPr lang="ru-RU" altLang="ru-RU" sz="1100" dirty="0">
                <a:solidFill>
                  <a:srgbClr val="005082"/>
                </a:solidFill>
              </a:rPr>
              <a:t>ЦИТ РТ</a:t>
            </a:r>
            <a:endParaRPr lang="ru-RU" altLang="ru-RU" sz="1100" dirty="0"/>
          </a:p>
        </p:txBody>
      </p: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-2829387" y="1956854"/>
            <a:ext cx="88217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5082"/>
                </a:solidFill>
              </a:rPr>
              <a:t>Модератор</a:t>
            </a:r>
          </a:p>
        </p:txBody>
      </p:sp>
      <p:sp>
        <p:nvSpPr>
          <p:cNvPr id="19" name="TextBox 37"/>
          <p:cNvSpPr txBox="1">
            <a:spLocks noChangeArrowheads="1"/>
          </p:cNvSpPr>
          <p:nvPr/>
        </p:nvSpPr>
        <p:spPr bwMode="auto">
          <a:xfrm>
            <a:off x="3142098" y="1761696"/>
            <a:ext cx="244792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dirty="0">
                <a:solidFill>
                  <a:srgbClr val="005082"/>
                </a:solidFill>
              </a:rPr>
              <a:t>Министерство </a:t>
            </a:r>
            <a:r>
              <a:rPr lang="ru-RU" altLang="ru-RU" sz="1100" dirty="0" smtClean="0">
                <a:solidFill>
                  <a:srgbClr val="005082"/>
                </a:solidFill>
              </a:rPr>
              <a:t>строительства, архитектуры и ЖКХ</a:t>
            </a:r>
            <a:endParaRPr lang="ru-RU" altLang="ru-RU" sz="1100" dirty="0">
              <a:solidFill>
                <a:srgbClr val="005082"/>
              </a:solidFill>
            </a:endParaRPr>
          </a:p>
          <a:p>
            <a:pPr eaLnBrk="1" hangingPunct="1"/>
            <a:r>
              <a:rPr lang="ru-RU" altLang="ru-RU" sz="1100" dirty="0">
                <a:solidFill>
                  <a:srgbClr val="005082"/>
                </a:solidFill>
              </a:rPr>
              <a:t>Республики Татарстан</a:t>
            </a:r>
          </a:p>
          <a:p>
            <a:pPr eaLnBrk="1" hangingPunct="1"/>
            <a:endParaRPr lang="ru-RU" altLang="ru-RU" sz="1200" dirty="0"/>
          </a:p>
        </p:txBody>
      </p:sp>
      <p:sp>
        <p:nvSpPr>
          <p:cNvPr id="20" name="TextBox 40"/>
          <p:cNvSpPr txBox="1">
            <a:spLocks noChangeArrowheads="1"/>
          </p:cNvSpPr>
          <p:nvPr/>
        </p:nvSpPr>
        <p:spPr bwMode="auto">
          <a:xfrm>
            <a:off x="1025524" y="2288429"/>
            <a:ext cx="38877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600" b="1" dirty="0">
                <a:solidFill>
                  <a:srgbClr val="005082"/>
                </a:solidFill>
              </a:rPr>
              <a:t>Ответственный</a:t>
            </a:r>
          </a:p>
          <a:p>
            <a:pPr eaLnBrk="1" hangingPunct="1"/>
            <a:r>
              <a:rPr lang="ru-RU" altLang="ru-RU" sz="1600" b="1" dirty="0">
                <a:solidFill>
                  <a:srgbClr val="005082"/>
                </a:solidFill>
              </a:rPr>
              <a:t>исполнитель</a:t>
            </a:r>
          </a:p>
        </p:txBody>
      </p:sp>
      <p:sp>
        <p:nvSpPr>
          <p:cNvPr id="25" name="TextBox 35"/>
          <p:cNvSpPr txBox="1">
            <a:spLocks noChangeArrowheads="1"/>
          </p:cNvSpPr>
          <p:nvPr/>
        </p:nvSpPr>
        <p:spPr bwMode="auto">
          <a:xfrm>
            <a:off x="3156901" y="2335064"/>
            <a:ext cx="20256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1100" dirty="0">
                <a:solidFill>
                  <a:srgbClr val="005082"/>
                </a:solidFill>
              </a:rPr>
              <a:t>Исполнительный комитет </a:t>
            </a:r>
            <a:endParaRPr lang="ru-RU" altLang="ru-RU" sz="1100" dirty="0" smtClean="0">
              <a:solidFill>
                <a:srgbClr val="005082"/>
              </a:solidFill>
            </a:endParaRPr>
          </a:p>
          <a:p>
            <a:pPr eaLnBrk="1" hangingPunct="1"/>
            <a:r>
              <a:rPr lang="ru-RU" altLang="ru-RU" sz="1100" dirty="0" smtClean="0">
                <a:solidFill>
                  <a:srgbClr val="005082"/>
                </a:solidFill>
              </a:rPr>
              <a:t>г. Казань</a:t>
            </a:r>
            <a:endParaRPr lang="ru-RU" altLang="ru-RU" sz="1100" dirty="0">
              <a:solidFill>
                <a:srgbClr val="005082"/>
              </a:solidFill>
            </a:endParaRPr>
          </a:p>
          <a:p>
            <a:pPr eaLnBrk="1" hangingPunct="1"/>
            <a:endParaRPr lang="ru-RU" altLang="ru-RU" sz="1200" dirty="0"/>
          </a:p>
        </p:txBody>
      </p:sp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79442" y="2836316"/>
            <a:ext cx="31595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b="1" dirty="0" smtClean="0">
                <a:solidFill>
                  <a:srgbClr val="005082"/>
                </a:solidFill>
              </a:rPr>
              <a:t>Исполнитель</a:t>
            </a:r>
            <a:endParaRPr lang="ru-RU" altLang="ru-RU" sz="1600" b="1" dirty="0">
              <a:solidFill>
                <a:srgbClr val="005082"/>
              </a:solidFill>
            </a:endParaRPr>
          </a:p>
        </p:txBody>
      </p:sp>
      <p:sp>
        <p:nvSpPr>
          <p:cNvPr id="38" name="TextBox 49"/>
          <p:cNvSpPr txBox="1">
            <a:spLocks noChangeArrowheads="1"/>
          </p:cNvSpPr>
          <p:nvPr/>
        </p:nvSpPr>
        <p:spPr bwMode="auto">
          <a:xfrm>
            <a:off x="3117850" y="2763260"/>
            <a:ext cx="24479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 dirty="0" smtClean="0">
                <a:solidFill>
                  <a:srgbClr val="005082"/>
                </a:solidFill>
              </a:rPr>
              <a:t>Администрация Советского</a:t>
            </a:r>
          </a:p>
          <a:p>
            <a:r>
              <a:rPr lang="ru-RU" altLang="ru-RU" sz="1100" dirty="0" smtClean="0">
                <a:solidFill>
                  <a:srgbClr val="005082"/>
                </a:solidFill>
              </a:rPr>
              <a:t>района г. Казань</a:t>
            </a:r>
            <a:endParaRPr lang="ru-RU" altLang="ru-RU" sz="1100" dirty="0">
              <a:solidFill>
                <a:srgbClr val="005082"/>
              </a:solidFill>
            </a:endParaRPr>
          </a:p>
          <a:p>
            <a:pPr eaLnBrk="1" hangingPunct="1"/>
            <a:endParaRPr lang="ru-RU" altLang="ru-RU" sz="12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5047974" y="1225561"/>
            <a:ext cx="8973" cy="20675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4932225" y="1085722"/>
            <a:ext cx="231498" cy="2492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568" tIns="66788" rIns="84568" bIns="66788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sp>
        <p:nvSpPr>
          <p:cNvPr id="41" name="Овал 40"/>
          <p:cNvSpPr/>
          <p:nvPr/>
        </p:nvSpPr>
        <p:spPr>
          <a:xfrm>
            <a:off x="4932225" y="1488614"/>
            <a:ext cx="231498" cy="2492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568" tIns="66788" rIns="84568" bIns="66788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sp>
        <p:nvSpPr>
          <p:cNvPr id="43" name="Овал 42"/>
          <p:cNvSpPr/>
          <p:nvPr/>
        </p:nvSpPr>
        <p:spPr>
          <a:xfrm>
            <a:off x="4951053" y="2434159"/>
            <a:ext cx="231498" cy="2492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568" tIns="66788" rIns="84568" bIns="66788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sp>
        <p:nvSpPr>
          <p:cNvPr id="44" name="Овал 43"/>
          <p:cNvSpPr/>
          <p:nvPr/>
        </p:nvSpPr>
        <p:spPr>
          <a:xfrm>
            <a:off x="4941198" y="2843955"/>
            <a:ext cx="231498" cy="2492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568" tIns="66788" rIns="84568" bIns="66788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5347165" y="1369687"/>
            <a:ext cx="0" cy="2084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5246249" y="2863689"/>
            <a:ext cx="235165" cy="23472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4568" tIns="66788" rIns="84568" bIns="66788" spcCol="1270" anchor="ctr"/>
          <a:lstStyle/>
          <a:p>
            <a:pPr algn="ctr" defTabSz="12446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3200" dirty="0"/>
          </a:p>
        </p:txBody>
      </p:sp>
      <p:sp>
        <p:nvSpPr>
          <p:cNvPr id="48" name="Овал 47"/>
          <p:cNvSpPr/>
          <p:nvPr/>
        </p:nvSpPr>
        <p:spPr>
          <a:xfrm>
            <a:off x="5229581" y="2441416"/>
            <a:ext cx="235165" cy="23472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4568" tIns="66788" rIns="84568" bIns="66788" spcCol="1270" anchor="ctr"/>
          <a:lstStyle/>
          <a:p>
            <a:pPr algn="ctr" defTabSz="12446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3200" dirty="0"/>
          </a:p>
        </p:txBody>
      </p:sp>
      <p:sp>
        <p:nvSpPr>
          <p:cNvPr id="49" name="Овал 48"/>
          <p:cNvSpPr/>
          <p:nvPr/>
        </p:nvSpPr>
        <p:spPr>
          <a:xfrm>
            <a:off x="5201228" y="1108200"/>
            <a:ext cx="235165" cy="23472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4568" tIns="66788" rIns="84568" bIns="66788" spcCol="1270" anchor="ctr"/>
          <a:lstStyle/>
          <a:p>
            <a:pPr algn="ctr" defTabSz="12446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3200" dirty="0"/>
          </a:p>
        </p:txBody>
      </p:sp>
      <p:sp>
        <p:nvSpPr>
          <p:cNvPr id="51" name="Овал 50"/>
          <p:cNvSpPr/>
          <p:nvPr/>
        </p:nvSpPr>
        <p:spPr>
          <a:xfrm>
            <a:off x="5223917" y="1992321"/>
            <a:ext cx="235165" cy="23472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4568" tIns="66788" rIns="84568" bIns="66788" spcCol="1270" anchor="ctr"/>
          <a:lstStyle/>
          <a:p>
            <a:pPr algn="ctr" defTabSz="12446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930781" y="3721276"/>
            <a:ext cx="828952" cy="12144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4568" tIns="66788" rIns="84568" bIns="66788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3971926" y="3785450"/>
            <a:ext cx="1936414" cy="396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83" y="3293081"/>
            <a:ext cx="2913642" cy="1416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067945" y="3309749"/>
            <a:ext cx="2980180" cy="139944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4568" tIns="66788" rIns="84568" bIns="66788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sp>
        <p:nvSpPr>
          <p:cNvPr id="42" name="Овал 41"/>
          <p:cNvSpPr/>
          <p:nvPr/>
        </p:nvSpPr>
        <p:spPr>
          <a:xfrm>
            <a:off x="4932225" y="1992321"/>
            <a:ext cx="231498" cy="2492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568" tIns="66788" rIns="84568" bIns="66788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307738" y="511566"/>
            <a:ext cx="1835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itchFamily="34" charset="0"/>
                <a:cs typeface="Clear Sans" pitchFamily="34" charset="0"/>
              </a:rPr>
              <a:t>Народный контроль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Clear Sans" pitchFamily="34" charset="0"/>
              <a:cs typeface="Clear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784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458726" y="3749175"/>
            <a:ext cx="17987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200" b="1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554 942</a:t>
            </a:r>
            <a:endParaRPr lang="en-US" altLang="ru-RU" sz="3200" b="1" dirty="0">
              <a:solidFill>
                <a:srgbClr val="0070C0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458725" y="2791841"/>
            <a:ext cx="17987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351 272</a:t>
            </a:r>
            <a:endParaRPr lang="en-US" altLang="ru-RU" sz="3200" b="1" dirty="0">
              <a:solidFill>
                <a:srgbClr val="0070C0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369875" y="1882669"/>
            <a:ext cx="17927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3200" b="1" spc="-300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11</a:t>
            </a:r>
            <a:r>
              <a:rPr lang="ru-RU" altLang="ru-RU" sz="3200" b="1" spc="-240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7</a:t>
            </a:r>
            <a:r>
              <a:rPr lang="ru-RU" altLang="ru-RU" sz="3200" b="1" spc="-150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 896</a:t>
            </a:r>
            <a:endParaRPr lang="en-US" altLang="ru-RU" sz="3200" b="1" spc="-150" dirty="0">
              <a:solidFill>
                <a:srgbClr val="0070C0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44652" y="1007787"/>
            <a:ext cx="18179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46 786</a:t>
            </a:r>
            <a:endParaRPr lang="en-US" altLang="ru-RU" sz="3200" b="1" dirty="0">
              <a:solidFill>
                <a:srgbClr val="0070C0"/>
              </a:solidFill>
              <a:latin typeface="Clear Sans" pitchFamily="34" charset="0"/>
              <a:cs typeface="Clear Sans" pitchFamily="34" charset="0"/>
            </a:endParaRPr>
          </a:p>
        </p:txBody>
      </p:sp>
      <p:graphicFrame>
        <p:nvGraphicFramePr>
          <p:cNvPr id="3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034320"/>
              </p:ext>
            </p:extLst>
          </p:nvPr>
        </p:nvGraphicFramePr>
        <p:xfrm>
          <a:off x="2678394" y="1198194"/>
          <a:ext cx="3916979" cy="293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14"/>
          <p:cNvSpPr>
            <a:spLocks noChangeArrowheads="1"/>
          </p:cNvSpPr>
          <p:nvPr/>
        </p:nvSpPr>
        <p:spPr bwMode="auto">
          <a:xfrm>
            <a:off x="566050" y="4238699"/>
            <a:ext cx="14884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поддержки</a:t>
            </a:r>
            <a:endParaRPr lang="ru-RU" altLang="ru-RU" sz="1200" b="1" dirty="0"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24" name="Прямоугольник 13"/>
          <p:cNvSpPr>
            <a:spLocks noChangeArrowheads="1"/>
          </p:cNvSpPr>
          <p:nvPr/>
        </p:nvSpPr>
        <p:spPr bwMode="auto">
          <a:xfrm>
            <a:off x="566050" y="3281366"/>
            <a:ext cx="11968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комментария</a:t>
            </a:r>
            <a:endParaRPr lang="ru-RU" altLang="ru-RU" sz="1200" b="1" dirty="0"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25" name="Прямоугольник 15"/>
          <p:cNvSpPr>
            <a:spLocks noChangeArrowheads="1"/>
          </p:cNvSpPr>
          <p:nvPr/>
        </p:nvSpPr>
        <p:spPr bwMode="auto">
          <a:xfrm>
            <a:off x="566050" y="2353347"/>
            <a:ext cx="15568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оценок («+»/«-»)</a:t>
            </a:r>
            <a:endParaRPr lang="ru-RU" altLang="ru-RU" sz="1200" b="1" dirty="0"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26" name="Прямоугольник 12"/>
          <p:cNvSpPr>
            <a:spLocks noChangeArrowheads="1"/>
          </p:cNvSpPr>
          <p:nvPr/>
        </p:nvSpPr>
        <p:spPr bwMode="auto">
          <a:xfrm>
            <a:off x="566050" y="1497312"/>
            <a:ext cx="1214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уведомлений</a:t>
            </a:r>
            <a:endParaRPr lang="ru-RU" altLang="ru-RU" sz="1200" b="1" dirty="0"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27" name="Прямоугольник 2"/>
          <p:cNvSpPr>
            <a:spLocks noChangeArrowheads="1"/>
          </p:cNvSpPr>
          <p:nvPr/>
        </p:nvSpPr>
        <p:spPr bwMode="auto">
          <a:xfrm>
            <a:off x="6707709" y="1592562"/>
            <a:ext cx="15785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В </a:t>
            </a:r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работе</a:t>
            </a:r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 </a:t>
            </a:r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915 (2%)</a:t>
            </a:r>
            <a:endParaRPr lang="ru-RU" altLang="ru-RU" sz="1200" b="1" dirty="0"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28" name="Прямоугольник 5"/>
          <p:cNvSpPr>
            <a:spLocks noChangeArrowheads="1"/>
          </p:cNvSpPr>
          <p:nvPr/>
        </p:nvSpPr>
        <p:spPr bwMode="auto">
          <a:xfrm>
            <a:off x="6707709" y="2825302"/>
            <a:ext cx="22621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Запланировано 7133 (15%)</a:t>
            </a:r>
            <a:endParaRPr lang="ru-RU" altLang="ru-RU" sz="1200" b="1" dirty="0"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29" name="Прямоугольник 6"/>
          <p:cNvSpPr>
            <a:spLocks noChangeArrowheads="1"/>
          </p:cNvSpPr>
          <p:nvPr/>
        </p:nvSpPr>
        <p:spPr bwMode="auto">
          <a:xfrm>
            <a:off x="6707709" y="2125432"/>
            <a:ext cx="15208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Мотивированный </a:t>
            </a:r>
          </a:p>
          <a:p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о</a:t>
            </a:r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тказ 4723 (10%)</a:t>
            </a:r>
            <a:endParaRPr lang="ru-RU" altLang="ru-RU" sz="1200" b="1" dirty="0"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30" name="Прямоугольник 7"/>
          <p:cNvSpPr>
            <a:spLocks noChangeArrowheads="1"/>
          </p:cNvSpPr>
          <p:nvPr/>
        </p:nvSpPr>
        <p:spPr bwMode="auto">
          <a:xfrm>
            <a:off x="6707709" y="3443660"/>
            <a:ext cx="1808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Решено 34 015 (73%)</a:t>
            </a:r>
            <a:endParaRPr lang="ru-RU" altLang="ru-RU" sz="1200" b="1" dirty="0"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98098" y="185207"/>
            <a:ext cx="3142093" cy="426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СТАТИСТИКА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7738" y="511566"/>
            <a:ext cx="1881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itchFamily="34" charset="0"/>
                <a:cs typeface="Clear Sans" pitchFamily="34" charset="0"/>
              </a:rPr>
              <a:t>Народный 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1404519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299560" y="-378"/>
            <a:ext cx="7886700" cy="810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ПОЛОЖИТЕЛЬНО РЕШЕННЫЕ ЗАЯВКИ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70" y="956938"/>
            <a:ext cx="4986816" cy="3596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6" y="956938"/>
            <a:ext cx="3224212" cy="8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5213627" y="1524468"/>
            <a:ext cx="5108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70" y="2490789"/>
            <a:ext cx="3218920" cy="204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H="1" flipV="1">
            <a:off x="3715009" y="1914576"/>
            <a:ext cx="2002377" cy="19430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7738" y="511566"/>
            <a:ext cx="1881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itchFamily="34" charset="0"/>
                <a:cs typeface="Clear Sans" pitchFamily="34" charset="0"/>
              </a:rPr>
              <a:t>Народный 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3653795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C:\Users\Николай\Documents\ЦИТ нью\Мероприятия\Визит Иванова\Графика\КАРТА_РТ_ВОЛС.png"/>
          <p:cNvPicPr>
            <a:picLocks noChangeAspect="1" noChangeArrowheads="1"/>
          </p:cNvPicPr>
          <p:nvPr/>
        </p:nvPicPr>
        <p:blipFill>
          <a:blip r:embed="rId3"/>
          <a:srcRect r="37616"/>
          <a:stretch>
            <a:fillRect/>
          </a:stretch>
        </p:blipFill>
        <p:spPr bwMode="auto">
          <a:xfrm>
            <a:off x="5116635" y="1087111"/>
            <a:ext cx="4027365" cy="434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122562" y="2013216"/>
            <a:ext cx="3120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lear Sans" pitchFamily="34" charset="0"/>
                <a:cs typeface="Clear Sans" pitchFamily="34" charset="0"/>
              </a:rPr>
              <a:t>уровень проникновения сотовой </a:t>
            </a:r>
            <a:r>
              <a:rPr lang="ru-RU" b="1" dirty="0">
                <a:latin typeface="Clear Sans" pitchFamily="34" charset="0"/>
                <a:cs typeface="Clear Sans" pitchFamily="34" charset="0"/>
              </a:rPr>
              <a:t>связи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22563" y="2810605"/>
            <a:ext cx="3246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lear Sans" pitchFamily="34" charset="0"/>
                <a:cs typeface="Clear Sans" pitchFamily="34" charset="0"/>
              </a:rPr>
              <a:t>населения проживают </a:t>
            </a:r>
            <a:br>
              <a:rPr lang="ru-RU" b="1" dirty="0" smtClean="0">
                <a:latin typeface="Clear Sans" pitchFamily="34" charset="0"/>
                <a:cs typeface="Clear Sans" pitchFamily="34" charset="0"/>
              </a:rPr>
            </a:br>
            <a:r>
              <a:rPr lang="ru-RU" b="1" dirty="0" smtClean="0">
                <a:latin typeface="Clear Sans" pitchFamily="34" charset="0"/>
                <a:cs typeface="Clear Sans" pitchFamily="34" charset="0"/>
              </a:rPr>
              <a:t>в зоне покрытия сетей 3</a:t>
            </a:r>
            <a:r>
              <a:rPr lang="en-US" b="1" dirty="0" smtClean="0">
                <a:latin typeface="Clear Sans" pitchFamily="34" charset="0"/>
                <a:cs typeface="Clear Sans" pitchFamily="34" charset="0"/>
              </a:rPr>
              <a:t>G</a:t>
            </a:r>
            <a:endParaRPr lang="ru-RU" b="1" dirty="0"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22562" y="1137456"/>
            <a:ext cx="4169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lear Sans" pitchFamily="34" charset="0"/>
                <a:cs typeface="Clear Sans" pitchFamily="34" charset="0"/>
              </a:rPr>
              <a:t>в России</a:t>
            </a:r>
            <a:r>
              <a:rPr lang="ru-RU" b="1" dirty="0">
                <a:latin typeface="Clear Sans" pitchFamily="34" charset="0"/>
                <a:cs typeface="Clear Sans" pitchFamily="34" charset="0"/>
              </a:rPr>
              <a:t>, СНГ и Восточной Европе </a:t>
            </a:r>
            <a:r>
              <a:rPr lang="ru-RU" b="1" dirty="0" smtClean="0">
                <a:latin typeface="Clear Sans" pitchFamily="34" charset="0"/>
                <a:cs typeface="Clear Sans" pitchFamily="34" charset="0"/>
              </a:rPr>
              <a:t>сеть </a:t>
            </a:r>
            <a:r>
              <a:rPr lang="ru-RU" b="1" dirty="0">
                <a:latin typeface="Clear Sans" pitchFamily="34" charset="0"/>
                <a:cs typeface="Clear Sans" pitchFamily="34" charset="0"/>
              </a:rPr>
              <a:t>стандарта </a:t>
            </a:r>
            <a:r>
              <a:rPr lang="en-US" b="1" dirty="0">
                <a:latin typeface="Clear Sans" pitchFamily="34" charset="0"/>
                <a:cs typeface="Clear Sans" pitchFamily="34" charset="0"/>
              </a:rPr>
              <a:t>LTE</a:t>
            </a:r>
            <a:endParaRPr lang="ru-RU" b="1" dirty="0"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22562" y="3623374"/>
            <a:ext cx="262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lear Sans" pitchFamily="34" charset="0"/>
                <a:cs typeface="Clear Sans" pitchFamily="34" charset="0"/>
              </a:rPr>
              <a:t>уровень </a:t>
            </a:r>
            <a:r>
              <a:rPr lang="ru-RU" b="1" dirty="0">
                <a:latin typeface="Clear Sans" pitchFamily="34" charset="0"/>
                <a:cs typeface="Clear Sans" pitchFamily="34" charset="0"/>
              </a:rPr>
              <a:t>проникновения ШПД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7216" y="1985976"/>
            <a:ext cx="1669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17</a:t>
            </a:r>
            <a:r>
              <a:rPr lang="en-US" sz="4000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2</a:t>
            </a:r>
            <a:r>
              <a:rPr lang="ru-RU" sz="4000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0845" y="2912370"/>
            <a:ext cx="1235423" cy="584775"/>
          </a:xfrm>
          <a:prstGeom prst="rect">
            <a:avLst/>
          </a:prstGeom>
          <a:noFill/>
        </p:spPr>
        <p:txBody>
          <a:bodyPr wrap="none" lIns="0" rIns="9000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4000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9</a:t>
            </a:r>
            <a:r>
              <a:rPr lang="ru-RU" sz="4000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3</a:t>
            </a:r>
            <a:r>
              <a:rPr lang="ru-RU" sz="4000" b="1" dirty="0" smtClean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%</a:t>
            </a:r>
            <a:endParaRPr lang="ru-RU" sz="4000" b="1" dirty="0">
              <a:solidFill>
                <a:srgbClr val="0070C0"/>
              </a:solidFill>
              <a:latin typeface="Clear Sans" pitchFamily="34" charset="0"/>
              <a:ea typeface="+mj-ea"/>
              <a:cs typeface="Clear Sans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7816" y="3715653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4000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73%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1316" y="1059582"/>
            <a:ext cx="974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1-я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91704" y="-9732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ИКТ ИНФРАСТРУКТУРА</a:t>
            </a:r>
          </a:p>
        </p:txBody>
      </p:sp>
    </p:spTree>
    <p:extLst>
      <p:ext uri="{BB962C8B-B14F-4D97-AF65-F5344CB8AC3E}">
        <p14:creationId xmlns:p14="http://schemas.microsoft.com/office/powerpoint/2010/main" val="3820558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298231" y="9681"/>
            <a:ext cx="7886700" cy="790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ПОЛОЖИТЕЛЬНО РЕШЕННЫЕ ЗАЯВКИ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" y="923925"/>
            <a:ext cx="4892675" cy="382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933124"/>
            <a:ext cx="3285974" cy="1376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4041556" y="1668930"/>
            <a:ext cx="160676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30" y="2695575"/>
            <a:ext cx="2390775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H="1" flipV="1">
            <a:off x="3400425" y="2057400"/>
            <a:ext cx="2628901" cy="20859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7738" y="511566"/>
            <a:ext cx="1881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itchFamily="34" charset="0"/>
                <a:cs typeface="Clear Sans" pitchFamily="34" charset="0"/>
              </a:rPr>
              <a:t>Народный 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1741456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691680" y="163564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15636" y="214899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4" name="Picture 3" descr="C:\Users\Vlad\Desktop\!Output\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055" y="1184396"/>
            <a:ext cx="1878885" cy="354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C:\Users\Vlad\Desktop\!Output\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6" y="1182134"/>
            <a:ext cx="1879721" cy="35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3895985" y="1038800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Цели: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753110" y="1460544"/>
            <a:ext cx="4572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213" indent="-17621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Создание</a:t>
            </a:r>
            <a:r>
              <a:rPr lang="ru-RU" altLang="ru-RU" sz="1200" b="1" dirty="0">
                <a:latin typeface="Clear Sans" pitchFamily="34" charset="0"/>
                <a:ea typeface="+mj-ea"/>
                <a:cs typeface="Clear Sans" pitchFamily="34" charset="0"/>
              </a:rPr>
              <a:t> автоматизированной системы приёма сообщений в электронном виде</a:t>
            </a:r>
            <a:r>
              <a:rPr lang="ru-RU" altLang="ru-RU" sz="1200" b="1" dirty="0"/>
              <a:t> </a:t>
            </a:r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с последующей </a:t>
            </a:r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/>
            </a:r>
            <a:b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</a:br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их </a:t>
            </a:r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обработкой в ГИБДД 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Создание </a:t>
            </a:r>
            <a:r>
              <a:rPr lang="ru-RU" altLang="ru-RU" sz="1200" b="1" dirty="0">
                <a:latin typeface="Clear Sans" pitchFamily="34" charset="0"/>
                <a:ea typeface="+mj-ea"/>
                <a:cs typeface="Clear Sans" pitchFamily="34" charset="0"/>
              </a:rPr>
              <a:t>возможности фиксировать и отправлять видеофайлы при помощи специального мобильного приложения</a:t>
            </a:r>
          </a:p>
        </p:txBody>
      </p:sp>
      <p:sp>
        <p:nvSpPr>
          <p:cNvPr id="38" name="Текст 8"/>
          <p:cNvSpPr txBox="1">
            <a:spLocks/>
          </p:cNvSpPr>
          <p:nvPr/>
        </p:nvSpPr>
        <p:spPr bwMode="auto">
          <a:xfrm>
            <a:off x="3895985" y="2978393"/>
            <a:ext cx="4378325" cy="31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lang="ru-RU" sz="32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lang="ru-RU" sz="28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lang="ru-RU" sz="24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lang="ru-RU" sz="20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lang="ru-RU" sz="20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Особенности приложения: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753110" y="3444846"/>
            <a:ext cx="49704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Система защиты от взлома и подмены файлов (возможность съемки видеоматериалов только из приложения)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200" b="1" dirty="0">
                <a:latin typeface="Clear Sans" pitchFamily="34" charset="0"/>
                <a:ea typeface="+mj-ea"/>
                <a:cs typeface="Clear Sans" pitchFamily="34" charset="0"/>
              </a:rPr>
              <a:t>Фиксация местоположения, даты и времени видео съёмки</a:t>
            </a:r>
            <a:r>
              <a:rPr lang="ru-RU" altLang="ru-RU" sz="1200" b="1" dirty="0"/>
              <a:t> </a:t>
            </a:r>
            <a:r>
              <a:rPr lang="ru-RU" altLang="ru-RU" sz="1200" b="1" dirty="0" smtClean="0"/>
              <a:t/>
            </a:r>
            <a:br>
              <a:rPr lang="ru-RU" altLang="ru-RU" sz="1200" b="1" dirty="0" smtClean="0"/>
            </a:br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на </a:t>
            </a:r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сервере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Авторизация с помощью портала услуг </a:t>
            </a:r>
            <a:r>
              <a:rPr lang="ru-RU" altLang="ru-RU" sz="1200" b="1" dirty="0">
                <a:latin typeface="Clear Sans" pitchFamily="34" charset="0"/>
                <a:ea typeface="+mj-ea"/>
                <a:cs typeface="Clear Sans" pitchFamily="34" charset="0"/>
              </a:rPr>
              <a:t>uslugi.tatarstan.ru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00025" y="72739"/>
            <a:ext cx="7886700" cy="622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675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НАРОДНЫЙ ИНСПЕКТОР</a:t>
            </a:r>
            <a:endParaRPr lang="ru-RU" sz="1050" b="1" dirty="0"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738" y="511566"/>
            <a:ext cx="3598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itchFamily="34" charset="0"/>
                <a:cs typeface="Clear Sans" pitchFamily="34" charset="0"/>
              </a:rPr>
              <a:t>Видеосвидетельства о правонарушениях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Clear Sans" pitchFamily="34" charset="0"/>
              <a:cs typeface="Clear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71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259632" y="29317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3" name="Прямоугольник 23"/>
          <p:cNvSpPr>
            <a:spLocks noChangeArrowheads="1"/>
          </p:cNvSpPr>
          <p:nvPr/>
        </p:nvSpPr>
        <p:spPr bwMode="auto">
          <a:xfrm>
            <a:off x="315028" y="1120527"/>
            <a:ext cx="24685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Гражданин при помощи специального мобильного приложения фотографирует нарушителя и жмет кнопку «Отправить». Автоматически формируется уведомление </a:t>
            </a:r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/>
            </a:r>
            <a:b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</a:br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и </a:t>
            </a:r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направляется в ГИБДД</a:t>
            </a:r>
          </a:p>
        </p:txBody>
      </p:sp>
      <p:cxnSp>
        <p:nvCxnSpPr>
          <p:cNvPr id="34" name="Прямая со стрелкой 33"/>
          <p:cNvCxnSpPr>
            <a:cxnSpLocks noChangeShapeType="1"/>
          </p:cNvCxnSpPr>
          <p:nvPr/>
        </p:nvCxnSpPr>
        <p:spPr bwMode="auto">
          <a:xfrm>
            <a:off x="164621" y="2714535"/>
            <a:ext cx="4529319" cy="0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Прямоугольник 28"/>
          <p:cNvSpPr>
            <a:spLocks noChangeArrowheads="1"/>
          </p:cNvSpPr>
          <p:nvPr/>
        </p:nvSpPr>
        <p:spPr bwMode="auto">
          <a:xfrm>
            <a:off x="779301" y="3936730"/>
            <a:ext cx="11222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dirty="0">
                <a:solidFill>
                  <a:schemeClr val="accent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Гражданин</a:t>
            </a:r>
          </a:p>
        </p:txBody>
      </p:sp>
      <p:pic>
        <p:nvPicPr>
          <p:cNvPr id="36" name="Picture 21" descr="http://us.123rf.com/400wm/400/400/artenot/artenot1105/artenot110500004/9463286-icon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4" t="65665" r="33810"/>
          <a:stretch>
            <a:fillRect/>
          </a:stretch>
        </p:blipFill>
        <p:spPr bwMode="auto">
          <a:xfrm>
            <a:off x="376982" y="2971862"/>
            <a:ext cx="8826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3" descr="cancel, cross, del, delete, rejec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54" y="2887957"/>
            <a:ext cx="23495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Прямая соединительная линия 37"/>
          <p:cNvCxnSpPr>
            <a:cxnSpLocks noChangeShapeType="1"/>
          </p:cNvCxnSpPr>
          <p:nvPr/>
        </p:nvCxnSpPr>
        <p:spPr bwMode="auto">
          <a:xfrm>
            <a:off x="1294091" y="3008766"/>
            <a:ext cx="7938" cy="822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9" name="Picture 21" descr="auto, automobile, beetle, car, vehicle, vw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97" y="3348081"/>
            <a:ext cx="1219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2848397" y="1006362"/>
            <a:ext cx="1853636" cy="2733339"/>
          </a:xfrm>
          <a:prstGeom prst="rect">
            <a:avLst/>
          </a:prstGeom>
          <a:noFill/>
          <a:ln w="38100">
            <a:solidFill>
              <a:srgbClr val="BFBFBF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4568" tIns="66788" rIns="84568" bIns="66788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2941158" y="1120527"/>
            <a:ext cx="1734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Автоматическое определение даты </a:t>
            </a:r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/>
            </a:r>
            <a:b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</a:br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и </a:t>
            </a:r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времени через сервер приложения</a:t>
            </a:r>
          </a:p>
        </p:txBody>
      </p:sp>
      <p:pic>
        <p:nvPicPr>
          <p:cNvPr id="44" name="Picture 13" descr="server, terminal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417" y="2100413"/>
            <a:ext cx="683247" cy="68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Прямоугольник 24"/>
          <p:cNvSpPr>
            <a:spLocks noChangeArrowheads="1"/>
          </p:cNvSpPr>
          <p:nvPr/>
        </p:nvSpPr>
        <p:spPr bwMode="auto">
          <a:xfrm>
            <a:off x="2934061" y="2927335"/>
            <a:ext cx="1441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Автоматическое определение координат</a:t>
            </a:r>
          </a:p>
        </p:txBody>
      </p:sp>
      <p:sp>
        <p:nvSpPr>
          <p:cNvPr id="46" name="Прямоугольник 62"/>
          <p:cNvSpPr>
            <a:spLocks noChangeArrowheads="1"/>
          </p:cNvSpPr>
          <p:nvPr/>
        </p:nvSpPr>
        <p:spPr bwMode="auto">
          <a:xfrm>
            <a:off x="2072586" y="4237107"/>
            <a:ext cx="3387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Информирование о результатах рассмотрения</a:t>
            </a:r>
          </a:p>
        </p:txBody>
      </p:sp>
      <p:sp>
        <p:nvSpPr>
          <p:cNvPr id="47" name="Прямоугольник 25"/>
          <p:cNvSpPr>
            <a:spLocks noChangeArrowheads="1"/>
          </p:cNvSpPr>
          <p:nvPr/>
        </p:nvSpPr>
        <p:spPr bwMode="auto">
          <a:xfrm>
            <a:off x="4990802" y="1120527"/>
            <a:ext cx="22192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Сотрудник ГИБДД </a:t>
            </a:r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рассматривает </a:t>
            </a:r>
            <a:b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</a:br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уведомление </a:t>
            </a:r>
            <a:r>
              <a:rPr lang="en-US" altLang="ru-RU" sz="1200" b="1" dirty="0" smtClean="0">
                <a:latin typeface="Clear Sans" pitchFamily="34" charset="0"/>
                <a:cs typeface="Clear Sans" pitchFamily="34" charset="0"/>
              </a:rPr>
              <a:t/>
            </a:r>
            <a:br>
              <a:rPr lang="en-US" altLang="ru-RU" sz="1200" b="1" dirty="0" smtClean="0">
                <a:latin typeface="Clear Sans" pitchFamily="34" charset="0"/>
                <a:cs typeface="Clear Sans" pitchFamily="34" charset="0"/>
              </a:rPr>
            </a:br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и </a:t>
            </a:r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выносит решение </a:t>
            </a:r>
            <a:r>
              <a:rPr lang="en-US" altLang="ru-RU" sz="1200" b="1" dirty="0" smtClean="0">
                <a:latin typeface="Clear Sans" pitchFamily="34" charset="0"/>
                <a:cs typeface="Clear Sans" pitchFamily="34" charset="0"/>
              </a:rPr>
              <a:t/>
            </a:r>
            <a:br>
              <a:rPr lang="en-US" altLang="ru-RU" sz="1200" b="1" dirty="0" smtClean="0">
                <a:latin typeface="Clear Sans" pitchFamily="34" charset="0"/>
                <a:cs typeface="Clear Sans" pitchFamily="34" charset="0"/>
              </a:rPr>
            </a:br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о </a:t>
            </a:r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наложении штрафа</a:t>
            </a:r>
          </a:p>
        </p:txBody>
      </p:sp>
      <p:cxnSp>
        <p:nvCxnSpPr>
          <p:cNvPr id="48" name="Прямая со стрелкой 47"/>
          <p:cNvCxnSpPr>
            <a:cxnSpLocks noChangeShapeType="1"/>
          </p:cNvCxnSpPr>
          <p:nvPr/>
        </p:nvCxnSpPr>
        <p:spPr bwMode="auto">
          <a:xfrm>
            <a:off x="4863436" y="2714535"/>
            <a:ext cx="2281787" cy="0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9" name="Picture 8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75" y="2873299"/>
            <a:ext cx="1013969" cy="100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 descr="http://s1.iconbird.com/ico/2013/6/382/w512h5121372594098ManBlac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869" y="2916899"/>
            <a:ext cx="884957" cy="88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Соединительная линия уступом 50"/>
          <p:cNvCxnSpPr>
            <a:cxnSpLocks noChangeShapeType="1"/>
          </p:cNvCxnSpPr>
          <p:nvPr/>
        </p:nvCxnSpPr>
        <p:spPr bwMode="auto">
          <a:xfrm rot="5400000" flipH="1">
            <a:off x="3275105" y="1827920"/>
            <a:ext cx="57150" cy="5326063"/>
          </a:xfrm>
          <a:prstGeom prst="bentConnector3">
            <a:avLst>
              <a:gd name="adj1" fmla="val -428322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Прямоугольник 43"/>
          <p:cNvSpPr>
            <a:spLocks noChangeArrowheads="1"/>
          </p:cNvSpPr>
          <p:nvPr/>
        </p:nvSpPr>
        <p:spPr bwMode="auto">
          <a:xfrm>
            <a:off x="7157060" y="3936730"/>
            <a:ext cx="10851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accent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сотрудник</a:t>
            </a:r>
          </a:p>
          <a:p>
            <a:pPr algn="ctr"/>
            <a:r>
              <a:rPr lang="ru-RU" altLang="ru-RU" sz="1400" b="1" dirty="0">
                <a:solidFill>
                  <a:schemeClr val="accent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ГИБДД</a:t>
            </a:r>
          </a:p>
        </p:txBody>
      </p:sp>
      <p:pic>
        <p:nvPicPr>
          <p:cNvPr id="53" name="Picture 4" descr="captain, colonel, crime, officer, police, police officer, police-officer, policeman, protection, security, sergeant, shield, shiled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184" y="2859281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Прямоугольник 30"/>
          <p:cNvSpPr>
            <a:spLocks noChangeArrowheads="1"/>
          </p:cNvSpPr>
          <p:nvPr/>
        </p:nvSpPr>
        <p:spPr bwMode="auto">
          <a:xfrm>
            <a:off x="5291913" y="3936730"/>
            <a:ext cx="12206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accent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Управление</a:t>
            </a:r>
            <a:endParaRPr lang="en-US" altLang="ru-RU" sz="1400" b="1" dirty="0">
              <a:solidFill>
                <a:schemeClr val="accent1"/>
              </a:solidFill>
              <a:latin typeface="Clear Sans" panose="020B0503030202020304" pitchFamily="34" charset="0"/>
              <a:cs typeface="Clear Sans" panose="020B0503030202020304" pitchFamily="34" charset="0"/>
            </a:endParaRPr>
          </a:p>
          <a:p>
            <a:pPr algn="ctr"/>
            <a:r>
              <a:rPr lang="ru-RU" altLang="ru-RU" sz="1400" b="1" dirty="0">
                <a:solidFill>
                  <a:schemeClr val="accent1"/>
                </a:solidFill>
                <a:latin typeface="Clear Sans" panose="020B0503030202020304" pitchFamily="34" charset="0"/>
                <a:cs typeface="Clear Sans" panose="020B0503030202020304" pitchFamily="34" charset="0"/>
              </a:rPr>
              <a:t>ГИБДД</a:t>
            </a:r>
          </a:p>
        </p:txBody>
      </p:sp>
      <p:sp>
        <p:nvSpPr>
          <p:cNvPr id="55" name="Прямоугольник 42"/>
          <p:cNvSpPr>
            <a:spLocks noChangeArrowheads="1"/>
          </p:cNvSpPr>
          <p:nvPr/>
        </p:nvSpPr>
        <p:spPr bwMode="auto">
          <a:xfrm>
            <a:off x="6933351" y="1120527"/>
            <a:ext cx="18045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200" b="1" dirty="0">
                <a:latin typeface="Clear Sans" pitchFamily="34" charset="0"/>
                <a:cs typeface="Clear Sans" pitchFamily="34" charset="0"/>
              </a:rPr>
              <a:t>Запрос </a:t>
            </a:r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данных</a:t>
            </a:r>
            <a:r>
              <a:rPr lang="en-US" altLang="ru-RU" sz="1200" b="1" dirty="0" smtClean="0">
                <a:latin typeface="Clear Sans" pitchFamily="34" charset="0"/>
                <a:cs typeface="Clear Sans" pitchFamily="34" charset="0"/>
              </a:rPr>
              <a:t/>
            </a:r>
            <a:br>
              <a:rPr lang="en-US" altLang="ru-RU" sz="1200" b="1" dirty="0" smtClean="0">
                <a:latin typeface="Clear Sans" pitchFamily="34" charset="0"/>
                <a:cs typeface="Clear Sans" pitchFamily="34" charset="0"/>
              </a:rPr>
            </a:br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о владельце,</a:t>
            </a:r>
            <a:r>
              <a:rPr lang="en-US" altLang="ru-RU" sz="1200" b="1" dirty="0" smtClean="0">
                <a:latin typeface="Clear Sans" pitchFamily="34" charset="0"/>
                <a:cs typeface="Clear Sans" pitchFamily="34" charset="0"/>
              </a:rPr>
              <a:t/>
            </a:r>
            <a:br>
              <a:rPr lang="en-US" altLang="ru-RU" sz="1200" b="1" dirty="0" smtClean="0">
                <a:latin typeface="Clear Sans" pitchFamily="34" charset="0"/>
                <a:cs typeface="Clear Sans" pitchFamily="34" charset="0"/>
              </a:rPr>
            </a:br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при</a:t>
            </a:r>
            <a:r>
              <a:rPr lang="en-US" altLang="ru-RU" sz="1200" b="1" dirty="0" smtClean="0">
                <a:latin typeface="Clear Sans" pitchFamily="34" charset="0"/>
                <a:cs typeface="Clear Sans" pitchFamily="34" charset="0"/>
              </a:rPr>
              <a:t> </a:t>
            </a:r>
            <a:r>
              <a:rPr lang="ru-RU" altLang="ru-RU" sz="1200" b="1" dirty="0" smtClean="0">
                <a:latin typeface="Clear Sans" pitchFamily="34" charset="0"/>
                <a:cs typeface="Clear Sans" pitchFamily="34" charset="0"/>
              </a:rPr>
              <a:t>необходимости</a:t>
            </a:r>
            <a:endParaRPr lang="ru-RU" altLang="ru-RU" sz="1200" b="1" dirty="0"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301538" y="-37755"/>
            <a:ext cx="7886700" cy="87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МЕХАНИЗМ РАССМОТРЕНИЯ ЗАЯВОК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7738" y="511566"/>
            <a:ext cx="1941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itchFamily="34" charset="0"/>
                <a:cs typeface="Clear Sans" pitchFamily="34" charset="0"/>
              </a:rPr>
              <a:t>Народный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itchFamily="34" charset="0"/>
                <a:cs typeface="Clear Sans" pitchFamily="34" charset="0"/>
              </a:rPr>
              <a:t>инспектор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4" name="Дуга 3"/>
          <p:cNvSpPr/>
          <p:nvPr/>
        </p:nvSpPr>
        <p:spPr>
          <a:xfrm rot="19337977">
            <a:off x="5297930" y="1935806"/>
            <a:ext cx="2524126" cy="2524126"/>
          </a:xfrm>
          <a:prstGeom prst="arc">
            <a:avLst>
              <a:gd name="adj1" fmla="val 19008056"/>
              <a:gd name="adj2" fmla="val 1107083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rot="6094010">
            <a:off x="5466514" y="2152942"/>
            <a:ext cx="2524126" cy="2524126"/>
          </a:xfrm>
          <a:prstGeom prst="arc">
            <a:avLst>
              <a:gd name="adj1" fmla="val 19205216"/>
              <a:gd name="adj2" fmla="val 731940"/>
            </a:avLst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17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422" y="299994"/>
            <a:ext cx="2506554" cy="300211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defTabSz="685732">
              <a:lnSpc>
                <a:spcPts val="1800"/>
              </a:lnSpc>
              <a:spcBef>
                <a:spcPts val="60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СТАТИСТИКА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270" y="1181815"/>
            <a:ext cx="15520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3600" b="1" spc="-150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21 996</a:t>
            </a:r>
            <a:endParaRPr lang="en-US" sz="3600" b="1" spc="-150" dirty="0" smtClean="0">
              <a:solidFill>
                <a:srgbClr val="0070C0"/>
              </a:solidFill>
              <a:latin typeface="Clear Sans" pitchFamily="34" charset="0"/>
              <a:cs typeface="Clear Sans" pitchFamily="34" charset="0"/>
            </a:endParaRPr>
          </a:p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заявок</a:t>
            </a:r>
            <a:endParaRPr lang="ru-RU" sz="2000" b="1" dirty="0">
              <a:solidFill>
                <a:srgbClr val="0070C0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9179" y="1890052"/>
            <a:ext cx="671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ru-RU" sz="2000" b="1" dirty="0">
                <a:latin typeface="Clear Sans" pitchFamily="34" charset="0"/>
                <a:cs typeface="Clear Sans" pitchFamily="34" charset="0"/>
              </a:rPr>
              <a:t>отклонено контакт</a:t>
            </a:r>
            <a:r>
              <a:rPr lang="en-US" sz="2000" b="1" dirty="0">
                <a:latin typeface="Clear Sans" pitchFamily="34" charset="0"/>
                <a:cs typeface="Clear Sans" pitchFamily="34" charset="0"/>
              </a:rPr>
              <a:t>-</a:t>
            </a:r>
            <a:r>
              <a:rPr lang="ru-RU" sz="2000" b="1" dirty="0">
                <a:latin typeface="Clear Sans" pitchFamily="34" charset="0"/>
                <a:cs typeface="Clear Sans" pitchFamily="34" charset="0"/>
              </a:rPr>
              <a:t>центром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0270" y="4194876"/>
            <a:ext cx="1552028" cy="558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3600" b="1" spc="-150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39 </a:t>
            </a:r>
            <a:r>
              <a:rPr lang="ru-RU" sz="3600" b="1" spc="-150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125</a:t>
            </a:r>
            <a:r>
              <a:rPr lang="ru-RU" sz="3600" b="1" spc="-300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/>
            </a:r>
            <a:br>
              <a:rPr lang="ru-RU" sz="3600" b="1" spc="-300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</a:br>
            <a:r>
              <a:rPr lang="ru-RU" sz="2000" b="1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человек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49179" y="3968877"/>
            <a:ext cx="5473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</a:pPr>
            <a:r>
              <a:rPr lang="ru-RU" sz="2000" b="1" dirty="0">
                <a:latin typeface="Clear Sans" pitchFamily="34" charset="0"/>
                <a:cs typeface="Clear Sans" pitchFamily="34" charset="0"/>
              </a:rPr>
              <a:t>скачали и установили </a:t>
            </a:r>
            <a:r>
              <a:rPr lang="ru-RU" sz="2000" b="1" dirty="0" smtClean="0">
                <a:latin typeface="Clear Sans" pitchFamily="34" charset="0"/>
                <a:cs typeface="Clear Sans" pitchFamily="34" charset="0"/>
              </a:rPr>
              <a:t>приложение</a:t>
            </a:r>
            <a:br>
              <a:rPr lang="ru-RU" sz="2000" b="1" dirty="0" smtClean="0">
                <a:latin typeface="Clear Sans" pitchFamily="34" charset="0"/>
                <a:cs typeface="Clear Sans" pitchFamily="34" charset="0"/>
              </a:rPr>
            </a:br>
            <a:r>
              <a:rPr lang="ru-RU" sz="2000" b="1" dirty="0" smtClean="0">
                <a:latin typeface="Clear Sans" pitchFamily="34" charset="0"/>
                <a:cs typeface="Clear Sans" pitchFamily="34" charset="0"/>
              </a:rPr>
              <a:t>(16 </a:t>
            </a:r>
            <a:r>
              <a:rPr lang="ru-RU" sz="2000" b="1" dirty="0">
                <a:latin typeface="Clear Sans" pitchFamily="34" charset="0"/>
                <a:cs typeface="Clear Sans" pitchFamily="34" charset="0"/>
              </a:rPr>
              <a:t>900 на </a:t>
            </a:r>
            <a:r>
              <a:rPr lang="en-US" sz="2000" b="1" dirty="0">
                <a:latin typeface="Clear Sans" pitchFamily="34" charset="0"/>
                <a:cs typeface="Clear Sans" pitchFamily="34" charset="0"/>
              </a:rPr>
              <a:t>ios, </a:t>
            </a:r>
            <a:r>
              <a:rPr lang="ru-RU" sz="2000" b="1" dirty="0">
                <a:latin typeface="Clear Sans" pitchFamily="34" charset="0"/>
                <a:cs typeface="Clear Sans" pitchFamily="34" charset="0"/>
              </a:rPr>
              <a:t>22 225</a:t>
            </a:r>
            <a:r>
              <a:rPr lang="en-US" sz="2000" b="1" dirty="0">
                <a:latin typeface="Clear Sans" pitchFamily="34" charset="0"/>
                <a:cs typeface="Clear Sans" pitchFamily="34" charset="0"/>
              </a:rPr>
              <a:t> </a:t>
            </a:r>
            <a:r>
              <a:rPr lang="ru-RU" sz="2000" b="1" dirty="0">
                <a:latin typeface="Clear Sans" pitchFamily="34" charset="0"/>
                <a:cs typeface="Clear Sans" pitchFamily="34" charset="0"/>
              </a:rPr>
              <a:t>на </a:t>
            </a:r>
            <a:r>
              <a:rPr lang="en-US" sz="2000" b="1" dirty="0">
                <a:latin typeface="Clear Sans" pitchFamily="34" charset="0"/>
                <a:cs typeface="Clear Sans" pitchFamily="34" charset="0"/>
              </a:rPr>
              <a:t>android</a:t>
            </a:r>
            <a:r>
              <a:rPr lang="ru-RU" sz="2000" b="1" dirty="0">
                <a:latin typeface="Clear Sans" pitchFamily="34" charset="0"/>
                <a:cs typeface="Clear Sans" pitchFamily="34" charset="0"/>
              </a:rPr>
              <a:t>)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877030"/>
              </p:ext>
            </p:extLst>
          </p:nvPr>
        </p:nvGraphicFramePr>
        <p:xfrm>
          <a:off x="379523" y="2685723"/>
          <a:ext cx="8238272" cy="10195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8877"/>
                <a:gridCol w="3267075"/>
                <a:gridCol w="2912320"/>
              </a:tblGrid>
              <a:tr h="248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lear Sans" pitchFamily="34" charset="0"/>
                          <a:ea typeface="+mn-ea"/>
                          <a:cs typeface="Clear Sans" pitchFamily="34" charset="0"/>
                        </a:rPr>
                        <a:t>Статусы</a:t>
                      </a:r>
                      <a:endParaRPr lang="ru-RU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lear Sans" pitchFamily="34" charset="0"/>
                        <a:ea typeface="+mn-ea"/>
                        <a:cs typeface="Clear Sans" pitchFamily="34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lear Sans" pitchFamily="34" charset="0"/>
                          <a:ea typeface="+mn-ea"/>
                          <a:cs typeface="Clear Sans" pitchFamily="34" charset="0"/>
                        </a:rPr>
                        <a:t>ГИБДД</a:t>
                      </a:r>
                      <a:endParaRPr lang="ru-RU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lear Sans" pitchFamily="34" charset="0"/>
                        <a:ea typeface="+mn-ea"/>
                        <a:cs typeface="Clear Sans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lear Sans" pitchFamily="34" charset="0"/>
                          <a:ea typeface="+mn-ea"/>
                          <a:cs typeface="Clear Sans" pitchFamily="34" charset="0"/>
                        </a:rPr>
                        <a:t>АТИ</a:t>
                      </a:r>
                      <a:endParaRPr lang="ru-RU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lear Sans" pitchFamily="34" charset="0"/>
                        <a:ea typeface="+mn-ea"/>
                        <a:cs typeface="Clear Sans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lear Sans" pitchFamily="34" charset="0"/>
                          <a:ea typeface="+mn-ea"/>
                          <a:cs typeface="Clear Sans" pitchFamily="34" charset="0"/>
                        </a:rPr>
                        <a:t>Передано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Clear Sans" pitchFamily="34" charset="0"/>
                        <a:ea typeface="+mn-ea"/>
                        <a:cs typeface="Clear Sans" pitchFamily="34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lear Sans" pitchFamily="34" charset="0"/>
                          <a:ea typeface="+mn-ea"/>
                          <a:cs typeface="Clear Sans" pitchFamily="34" charset="0"/>
                        </a:rPr>
                        <a:t>14 368 заявок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lear Sans" pitchFamily="34" charset="0"/>
                          <a:ea typeface="+mn-ea"/>
                          <a:cs typeface="Clear Sans" pitchFamily="34" charset="0"/>
                        </a:rPr>
                        <a:t>4 260 заявок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lear Sans" pitchFamily="34" charset="0"/>
                          <a:ea typeface="+mn-ea"/>
                          <a:cs typeface="Clear Sans" pitchFamily="34" charset="0"/>
                        </a:rPr>
                        <a:t>Рассмотрено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Clear Sans" pitchFamily="34" charset="0"/>
                        <a:ea typeface="+mn-ea"/>
                        <a:cs typeface="Clear Sans" pitchFamily="34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lear Sans" pitchFamily="34" charset="0"/>
                          <a:ea typeface="+mn-ea"/>
                          <a:cs typeface="Clear Sans" pitchFamily="34" charset="0"/>
                        </a:rPr>
                        <a:t>12 795 заявок (89%)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lear Sans" pitchFamily="34" charset="0"/>
                          <a:ea typeface="+mn-ea"/>
                          <a:cs typeface="Clear Sans" pitchFamily="34" charset="0"/>
                        </a:rPr>
                        <a:t>1 983 заявки (47%)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49179" y="1110914"/>
            <a:ext cx="7082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ru-RU" sz="2000" b="1" dirty="0">
                <a:latin typeface="Clear Sans" pitchFamily="34" charset="0"/>
                <a:cs typeface="Clear Sans" pitchFamily="34" charset="0"/>
              </a:rPr>
              <a:t>рассмотрено контакт</a:t>
            </a:r>
            <a:r>
              <a:rPr lang="en-US" sz="2000" b="1" dirty="0">
                <a:latin typeface="Clear Sans" pitchFamily="34" charset="0"/>
                <a:cs typeface="Clear Sans" pitchFamily="34" charset="0"/>
              </a:rPr>
              <a:t>-</a:t>
            </a:r>
            <a:r>
              <a:rPr lang="ru-RU" sz="2000" b="1" dirty="0">
                <a:latin typeface="Clear Sans" pitchFamily="34" charset="0"/>
                <a:cs typeface="Clear Sans" pitchFamily="34" charset="0"/>
              </a:rPr>
              <a:t>центром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4914" y="1950522"/>
            <a:ext cx="1282723" cy="88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3600" b="1" spc="-150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3 368</a:t>
            </a:r>
            <a:endParaRPr lang="en-US" sz="5400" b="1" spc="-150" dirty="0">
              <a:solidFill>
                <a:srgbClr val="0070C0"/>
              </a:solidFill>
              <a:latin typeface="Clear Sans" pitchFamily="34" charset="0"/>
              <a:cs typeface="Clear Sans" pitchFamily="34" charset="0"/>
            </a:endParaRPr>
          </a:p>
          <a:p>
            <a:pPr algn="ctr">
              <a:lnSpc>
                <a:spcPts val="1800"/>
              </a:lnSpc>
            </a:pPr>
            <a:r>
              <a:rPr lang="ru-RU" sz="2000" b="1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заявок</a:t>
            </a:r>
          </a:p>
          <a:p>
            <a:pPr algn="ctr">
              <a:lnSpc>
                <a:spcPts val="2600"/>
              </a:lnSpc>
            </a:pPr>
            <a:endParaRPr lang="ru-RU" sz="3600" b="1" spc="-150" dirty="0">
              <a:solidFill>
                <a:srgbClr val="0070C0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738" y="511566"/>
            <a:ext cx="1941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itchFamily="34" charset="0"/>
                <a:cs typeface="Clear Sans" pitchFamily="34" charset="0"/>
              </a:rPr>
              <a:t>Народный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itchFamily="34" charset="0"/>
                <a:cs typeface="Clear Sans" pitchFamily="34" charset="0"/>
              </a:rPr>
              <a:t>инспектор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Clear Sans" pitchFamily="34" charset="0"/>
              <a:cs typeface="Clear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799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226804"/>
              </p:ext>
            </p:extLst>
          </p:nvPr>
        </p:nvGraphicFramePr>
        <p:xfrm>
          <a:off x="371475" y="1409571"/>
          <a:ext cx="8199238" cy="312383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890477"/>
                <a:gridCol w="1308761"/>
              </a:tblGrid>
              <a:tr h="375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Clear Sans" pitchFamily="34" charset="0"/>
                          <a:ea typeface="+mn-ea"/>
                          <a:cs typeface="Clear Sans" pitchFamily="34" charset="0"/>
                        </a:rPr>
                        <a:t>Парковка на тротуаре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Clear Sans" pitchFamily="34" charset="0"/>
                          <a:ea typeface="+mn-ea"/>
                          <a:cs typeface="Clear Sans" pitchFamily="34" charset="0"/>
                        </a:rPr>
                        <a:t>12548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Clear Sans" pitchFamily="34" charset="0"/>
                          <a:ea typeface="+mn-ea"/>
                          <a:cs typeface="Clear Sans" pitchFamily="34" charset="0"/>
                        </a:rPr>
                        <a:t>Парковка на "зеленой" зоне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Clear Sans" pitchFamily="34" charset="0"/>
                          <a:ea typeface="+mn-ea"/>
                          <a:cs typeface="Clear Sans" pitchFamily="34" charset="0"/>
                        </a:rPr>
                        <a:t>4821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Clear Sans" pitchFamily="34" charset="0"/>
                          <a:ea typeface="+mn-ea"/>
                          <a:cs typeface="Clear Sans" pitchFamily="34" charset="0"/>
                        </a:rPr>
                        <a:t>Не пропустил (а) пешехода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Clear Sans" pitchFamily="34" charset="0"/>
                          <a:ea typeface="+mn-ea"/>
                          <a:cs typeface="Clear Sans" pitchFamily="34" charset="0"/>
                        </a:rPr>
                        <a:t>3322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Clear Sans" pitchFamily="34" charset="0"/>
                          <a:ea typeface="+mn-ea"/>
                          <a:cs typeface="Clear Sans" pitchFamily="34" charset="0"/>
                        </a:rPr>
                        <a:t>Движение по автобусной полосе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Clear Sans" pitchFamily="34" charset="0"/>
                          <a:ea typeface="+mn-ea"/>
                          <a:cs typeface="Clear Sans" pitchFamily="34" charset="0"/>
                        </a:rPr>
                        <a:t>489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Clear Sans" pitchFamily="34" charset="0"/>
                          <a:ea typeface="+mn-ea"/>
                          <a:cs typeface="Clear Sans" pitchFamily="34" charset="0"/>
                        </a:rPr>
                        <a:t>Езда по тротуару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Clear Sans" pitchFamily="34" charset="0"/>
                          <a:ea typeface="+mn-ea"/>
                          <a:cs typeface="Clear Sans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Clear Sans" pitchFamily="34" charset="0"/>
                          <a:ea typeface="+mn-ea"/>
                          <a:cs typeface="Clear Sans" pitchFamily="34" charset="0"/>
                        </a:rPr>
                        <a:t>Поворот налево под запрещающий знак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Clear Sans" pitchFamily="34" charset="0"/>
                          <a:ea typeface="+mn-ea"/>
                          <a:cs typeface="Clear Sans" pitchFamily="34" charset="0"/>
                        </a:rPr>
                        <a:t>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Clear Sans" pitchFamily="34" charset="0"/>
                          <a:ea typeface="+mn-ea"/>
                          <a:cs typeface="Clear Sans" pitchFamily="34" charset="0"/>
                        </a:rPr>
                        <a:t>Выезд за стоп-линию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Clear Sans" pitchFamily="34" charset="0"/>
                          <a:ea typeface="+mn-ea"/>
                          <a:cs typeface="Clear Sans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Clear Sans" pitchFamily="34" charset="0"/>
                          <a:ea typeface="+mn-ea"/>
                          <a:cs typeface="Clear Sans" pitchFamily="34" charset="0"/>
                        </a:rPr>
                        <a:t>Проезд на красный свет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latin typeface="Clear Sans" pitchFamily="34" charset="0"/>
                          <a:ea typeface="+mn-ea"/>
                          <a:cs typeface="Clear Sans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295983" y="889589"/>
            <a:ext cx="483728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ru-RU" sz="2400" b="1" dirty="0">
                <a:latin typeface="Clear Sans" pitchFamily="34" charset="0"/>
                <a:cs typeface="Clear Sans" pitchFamily="34" charset="0"/>
              </a:rPr>
              <a:t>Распределение по категориям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422" y="299994"/>
            <a:ext cx="2506554" cy="300211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defTabSz="685732">
              <a:lnSpc>
                <a:spcPts val="1800"/>
              </a:lnSpc>
              <a:spcBef>
                <a:spcPts val="60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СТАТИСТИКА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738" y="511566"/>
            <a:ext cx="1941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itchFamily="34" charset="0"/>
                <a:cs typeface="Clear Sans" pitchFamily="34" charset="0"/>
              </a:rPr>
              <a:t>Народный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itchFamily="34" charset="0"/>
                <a:cs typeface="Clear Sans" pitchFamily="34" charset="0"/>
              </a:rPr>
              <a:t>инспектор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Clear Sans" pitchFamily="34" charset="0"/>
              <a:cs typeface="Clear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83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304" y="1074379"/>
            <a:ext cx="5348850" cy="425716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>
              <a:lnSpc>
                <a:spcPct val="90000"/>
              </a:lnSpc>
              <a:spcBef>
                <a:spcPts val="3000"/>
              </a:spcBef>
              <a:defRPr/>
            </a:pP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latin typeface="Clear Sans" pitchFamily="34" charset="0"/>
                <a:cs typeface="Clear Sans" pitchFamily="34" charset="0"/>
              </a:rPr>
              <a:t>Рассмотрено</a:t>
            </a:r>
            <a:b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latin typeface="Clear Sans" pitchFamily="34" charset="0"/>
                <a:cs typeface="Clear Sans" pitchFamily="34" charset="0"/>
              </a:rPr>
            </a:b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latin typeface="Clear Sans" pitchFamily="34" charset="0"/>
                <a:cs typeface="Clear Sans" pitchFamily="34" charset="0"/>
              </a:rPr>
              <a:t>контакт</a:t>
            </a:r>
            <a:r>
              <a:rPr lang="en-US" altLang="ru-RU" sz="2400" b="1" dirty="0">
                <a:solidFill>
                  <a:schemeClr val="tx2">
                    <a:lumMod val="75000"/>
                  </a:schemeClr>
                </a:solidFill>
                <a:latin typeface="Clear Sans" pitchFamily="34" charset="0"/>
                <a:cs typeface="Clear Sans" pitchFamily="34" charset="0"/>
              </a:rPr>
              <a:t>-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Clear Sans" pitchFamily="34" charset="0"/>
                <a:cs typeface="Clear Sans" pitchFamily="34" charset="0"/>
              </a:rPr>
              <a:t>центром</a:t>
            </a:r>
          </a:p>
          <a:p>
            <a:pPr>
              <a:lnSpc>
                <a:spcPct val="90000"/>
              </a:lnSpc>
              <a:spcBef>
                <a:spcPts val="3000"/>
              </a:spcBef>
              <a:defRPr/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Clear Sans" pitchFamily="34" charset="0"/>
                <a:cs typeface="Clear Sans" pitchFamily="34" charset="0"/>
              </a:rPr>
              <a:t>Передано в ГИБДД </a:t>
            </a:r>
          </a:p>
          <a:p>
            <a:pPr>
              <a:lnSpc>
                <a:spcPct val="90000"/>
              </a:lnSpc>
              <a:spcBef>
                <a:spcPts val="300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lear Sans" pitchFamily="34" charset="0"/>
                <a:cs typeface="Clear Sans" pitchFamily="34" charset="0"/>
              </a:rPr>
              <a:t>Рассмотрено ГИБДД </a:t>
            </a:r>
          </a:p>
          <a:p>
            <a:pPr>
              <a:lnSpc>
                <a:spcPct val="90000"/>
              </a:lnSpc>
              <a:spcBef>
                <a:spcPts val="3000"/>
              </a:spcBef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lear Sans" pitchFamily="34" charset="0"/>
                <a:cs typeface="Clear Sans" pitchFamily="34" charset="0"/>
              </a:rPr>
              <a:t>Передано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lear Sans" pitchFamily="34" charset="0"/>
                <a:cs typeface="Clear Sans" pitchFamily="34" charset="0"/>
              </a:rPr>
              <a:t>в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lear Sans" pitchFamily="34" charset="0"/>
                <a:cs typeface="Clear Sans" pitchFamily="34" charset="0"/>
              </a:rPr>
              <a:t>АТИ</a:t>
            </a:r>
          </a:p>
          <a:p>
            <a:pPr>
              <a:lnSpc>
                <a:spcPct val="90000"/>
              </a:lnSpc>
              <a:spcBef>
                <a:spcPts val="3000"/>
              </a:spcBef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lear Sans" pitchFamily="34" charset="0"/>
                <a:cs typeface="Clear Sans" pitchFamily="34" charset="0"/>
              </a:rPr>
              <a:t>Рассмотрено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lear Sans" pitchFamily="34" charset="0"/>
                <a:cs typeface="Clear Sans" pitchFamily="34" charset="0"/>
              </a:rPr>
              <a:t>АТИ</a:t>
            </a:r>
          </a:p>
          <a:p>
            <a:endParaRPr lang="ru-RU" sz="4000" b="1" dirty="0">
              <a:solidFill>
                <a:schemeClr val="tx2">
                  <a:lumMod val="50000"/>
                </a:schemeClr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6311" y="3467004"/>
            <a:ext cx="2910750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2 720 заявок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76311" y="4159579"/>
            <a:ext cx="3363176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1 </a:t>
            </a:r>
            <a:r>
              <a:rPr lang="ru-RU" sz="2800" b="1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147 заявок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178881" y="3644347"/>
            <a:ext cx="1536555" cy="37738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2400" b="1" dirty="0">
                <a:solidFill>
                  <a:srgbClr val="149D02"/>
                </a:solidFill>
                <a:latin typeface="Clear Sans" pitchFamily="34" charset="0"/>
                <a:cs typeface="Clear Sans" pitchFamily="34" charset="0"/>
              </a:rPr>
              <a:t>+ </a:t>
            </a:r>
            <a:r>
              <a:rPr lang="ru-RU" sz="2400" b="1" dirty="0" smtClean="0">
                <a:solidFill>
                  <a:srgbClr val="149D02"/>
                </a:solidFill>
                <a:latin typeface="Clear Sans" pitchFamily="34" charset="0"/>
                <a:cs typeface="Clear Sans" pitchFamily="34" charset="0"/>
              </a:rPr>
              <a:t>319%</a:t>
            </a:r>
            <a:endParaRPr lang="ru-RU" sz="2400" b="1" dirty="0">
              <a:solidFill>
                <a:srgbClr val="C00000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38811" y="2932914"/>
            <a:ext cx="1576625" cy="37738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2400" b="1" dirty="0">
                <a:solidFill>
                  <a:srgbClr val="149D02"/>
                </a:solidFill>
                <a:latin typeface="Clear Sans" pitchFamily="34" charset="0"/>
                <a:cs typeface="Clear Sans" pitchFamily="34" charset="0"/>
              </a:rPr>
              <a:t>+ 665%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265539" y="4275658"/>
            <a:ext cx="1449897" cy="47766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r"/>
            <a:r>
              <a:rPr lang="ru-RU" sz="2400" b="1" dirty="0">
                <a:solidFill>
                  <a:srgbClr val="149D02"/>
                </a:solidFill>
                <a:latin typeface="Clear Sans" pitchFamily="34" charset="0"/>
                <a:cs typeface="Clear Sans" pitchFamily="34" charset="0"/>
              </a:rPr>
              <a:t>+ </a:t>
            </a:r>
            <a:r>
              <a:rPr lang="ru-RU" sz="2400" b="1" dirty="0" smtClean="0">
                <a:solidFill>
                  <a:srgbClr val="149D02"/>
                </a:solidFill>
                <a:latin typeface="Clear Sans" pitchFamily="34" charset="0"/>
                <a:cs typeface="Clear Sans" pitchFamily="34" charset="0"/>
              </a:rPr>
              <a:t>124%</a:t>
            </a:r>
            <a:endParaRPr lang="ru-RU" sz="2400" b="1" dirty="0">
              <a:solidFill>
                <a:srgbClr val="C00000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76311" y="1276194"/>
            <a:ext cx="3152211" cy="409955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>
              <a:lnSpc>
                <a:spcPct val="700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13 </a:t>
            </a:r>
            <a:r>
              <a:rPr lang="ru-RU" sz="2800" b="1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008 заявок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066133" y="1322604"/>
            <a:ext cx="1649303" cy="37738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2400" b="1" dirty="0">
                <a:solidFill>
                  <a:srgbClr val="149D02"/>
                </a:solidFill>
                <a:latin typeface="Clear Sans" pitchFamily="34" charset="0"/>
                <a:cs typeface="Clear Sans" pitchFamily="34" charset="0"/>
              </a:rPr>
              <a:t>+ 152%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476311" y="2078818"/>
            <a:ext cx="3363176" cy="53922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8 </a:t>
            </a:r>
            <a:r>
              <a:rPr lang="ru-RU" sz="2800" b="1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154 </a:t>
            </a:r>
            <a:r>
              <a:rPr lang="ru-RU" sz="28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заявки</a:t>
            </a:r>
            <a:endParaRPr lang="ru-RU" sz="2800" b="1" dirty="0">
              <a:solidFill>
                <a:srgbClr val="0070C0"/>
              </a:solidFill>
              <a:latin typeface="Clear Sans" pitchFamily="34" charset="0"/>
              <a:cs typeface="Clear Sans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407970" y="1965934"/>
            <a:ext cx="8314267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07970" y="2697116"/>
            <a:ext cx="8314267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476311" y="2788462"/>
            <a:ext cx="2569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8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10</a:t>
            </a:r>
            <a:r>
              <a:rPr lang="en-US" altLang="ru-RU" sz="28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 </a:t>
            </a:r>
            <a:r>
              <a:rPr lang="ru-RU" altLang="ru-RU" sz="2800" b="1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241 заявка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9905" y="15654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II </a:t>
            </a: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КВАРТАЛ </a:t>
            </a:r>
            <a:r>
              <a:rPr lang="ru-RU" sz="2400" b="1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2015 </a:t>
            </a: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ГОДА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  <a:latin typeface="Clear Sans" pitchFamily="34" charset="0"/>
              <a:cs typeface="Clear Sans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07970" y="4115690"/>
            <a:ext cx="8314267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132601" y="2178474"/>
            <a:ext cx="1582835" cy="47766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r"/>
            <a:r>
              <a:rPr lang="ru-RU" sz="2400" b="1" dirty="0">
                <a:solidFill>
                  <a:srgbClr val="149D02"/>
                </a:solidFill>
                <a:latin typeface="Clear Sans" pitchFamily="34" charset="0"/>
                <a:cs typeface="Clear Sans" pitchFamily="34" charset="0"/>
              </a:rPr>
              <a:t>+ 102%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07970" y="3388815"/>
            <a:ext cx="8314267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7738" y="511566"/>
            <a:ext cx="2886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itchFamily="34" charset="0"/>
                <a:cs typeface="Clear Sans" pitchFamily="34" charset="0"/>
              </a:rPr>
              <a:t>В сравнении с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itchFamily="34" charset="0"/>
                <a:cs typeface="Clear Sans" pitchFamily="34" charset="0"/>
              </a:rPr>
              <a:t>I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itchFamily="34" charset="0"/>
                <a:cs typeface="Clear Sans" pitchFamily="34" charset="0"/>
              </a:rPr>
              <a:t>кварталом 2015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Clear Sans" pitchFamily="34" charset="0"/>
              <a:cs typeface="Clear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75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6774" y="151046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ШТРАФЫ ЗА НАРУШЕНИЕ ПДД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5092" y="1415507"/>
            <a:ext cx="4997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lear Sans" pitchFamily="34" charset="0"/>
                <a:cs typeface="Clear Sans" pitchFamily="34" charset="0"/>
              </a:rPr>
              <a:t>Наложено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lear Sans" pitchFamily="34" charset="0"/>
                <a:cs typeface="Clear Sans" pitchFamily="34" charset="0"/>
              </a:rPr>
              <a:t>штрафов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4142" y="2874403"/>
            <a:ext cx="5025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lear Sans" pitchFamily="34" charset="0"/>
                <a:cs typeface="Clear Sans" pitchFamily="34" charset="0"/>
              </a:rPr>
              <a:t>Оплачено штрафов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994" y="2839272"/>
            <a:ext cx="1875450" cy="1134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200"/>
              </a:lnSpc>
            </a:pPr>
            <a:r>
              <a:rPr lang="ru-RU" sz="6000" b="1" spc="-300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  7,4</a:t>
            </a:r>
            <a:br>
              <a:rPr lang="ru-RU" sz="6000" b="1" spc="-300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млн </a:t>
            </a:r>
            <a:r>
              <a:rPr lang="ru-RU" sz="3200" b="1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руб</a:t>
            </a:r>
            <a:r>
              <a:rPr lang="ru-RU" sz="32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.</a:t>
            </a:r>
            <a:endParaRPr lang="ru-RU" sz="3200" b="1" dirty="0">
              <a:solidFill>
                <a:srgbClr val="0070C0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994" y="1346186"/>
            <a:ext cx="187545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200"/>
              </a:lnSpc>
            </a:pPr>
            <a:r>
              <a:rPr lang="ru-RU" sz="6000" b="1" spc="-300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15,8</a:t>
            </a:r>
            <a:r>
              <a:rPr lang="ru-RU" sz="5400" b="1" spc="-300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/>
            </a:r>
            <a:br>
              <a:rPr lang="ru-RU" sz="5400" b="1" spc="-300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млн </a:t>
            </a:r>
            <a:r>
              <a:rPr lang="ru-RU" sz="3200" b="1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руб</a:t>
            </a:r>
            <a:r>
              <a:rPr lang="ru-RU" sz="32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.</a:t>
            </a:r>
            <a:endParaRPr lang="ru-RU" sz="3200" b="1" dirty="0">
              <a:solidFill>
                <a:srgbClr val="0070C0"/>
              </a:solidFill>
              <a:latin typeface="Clear Sans" pitchFamily="34" charset="0"/>
              <a:cs typeface="Clear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84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"/>
          <a:stretch/>
        </p:blipFill>
        <p:spPr bwMode="auto">
          <a:xfrm>
            <a:off x="3256110" y="1413150"/>
            <a:ext cx="856037" cy="177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40" y="1681632"/>
            <a:ext cx="2118894" cy="128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59" y="1513442"/>
            <a:ext cx="1015937" cy="156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1557433"/>
            <a:ext cx="1481510" cy="148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71140" y="3255860"/>
            <a:ext cx="2404954" cy="746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Clear Sans" pitchFamily="34" charset="0"/>
                <a:ea typeface="+mj-ea"/>
                <a:cs typeface="Clear Sans" pitchFamily="34" charset="0"/>
              </a:rPr>
              <a:t>Портал государственных </a:t>
            </a:r>
            <a:br>
              <a:rPr lang="ru-RU" sz="1400" b="1" dirty="0">
                <a:latin typeface="Clear Sans" pitchFamily="34" charset="0"/>
                <a:ea typeface="+mj-ea"/>
                <a:cs typeface="Clear Sans" pitchFamily="34" charset="0"/>
              </a:rPr>
            </a:br>
            <a:r>
              <a:rPr lang="ru-RU" sz="1400" b="1" dirty="0">
                <a:latin typeface="Clear Sans" pitchFamily="34" charset="0"/>
                <a:ea typeface="+mj-ea"/>
                <a:cs typeface="Clear Sans" pitchFamily="34" charset="0"/>
              </a:rPr>
              <a:t>и муниципальных </a:t>
            </a:r>
            <a:r>
              <a:rPr lang="ru-RU" sz="1400" b="1" dirty="0" smtClean="0">
                <a:latin typeface="Clear Sans" pitchFamily="34" charset="0"/>
                <a:ea typeface="+mj-ea"/>
                <a:cs typeface="Clear Sans" pitchFamily="34" charset="0"/>
              </a:rPr>
              <a:t>услуг</a:t>
            </a:r>
          </a:p>
          <a:p>
            <a:pPr>
              <a:spcBef>
                <a:spcPts val="300"/>
              </a:spcBef>
            </a:pPr>
            <a:r>
              <a:rPr lang="ru-RU" sz="1200" dirty="0" smtClean="0">
                <a:latin typeface="Clear Sans" pitchFamily="34" charset="0"/>
                <a:cs typeface="Clear Sans" pitchFamily="34" charset="0"/>
              </a:rPr>
              <a:t>uslugi.tatarstan.ru</a:t>
            </a:r>
            <a:endParaRPr lang="ru-RU" sz="1200" dirty="0"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9859" y="3255860"/>
            <a:ext cx="1280351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lear Sans" pitchFamily="34" charset="0"/>
                <a:ea typeface="+mj-ea"/>
                <a:cs typeface="Clear Sans" pitchFamily="34" charset="0"/>
              </a:rPr>
              <a:t>Мобильное </a:t>
            </a:r>
          </a:p>
          <a:p>
            <a:r>
              <a:rPr lang="ru-RU" sz="1400" b="1" dirty="0" smtClean="0">
                <a:latin typeface="Clear Sans" pitchFamily="34" charset="0"/>
                <a:ea typeface="+mj-ea"/>
                <a:cs typeface="Clear Sans" pitchFamily="34" charset="0"/>
              </a:rPr>
              <a:t>приложение</a:t>
            </a:r>
            <a:endParaRPr lang="ru-RU" sz="1400" b="1" dirty="0">
              <a:latin typeface="Clear Sans" pitchFamily="34" charset="0"/>
              <a:ea typeface="+mj-ea"/>
              <a:cs typeface="Clear Sans" pitchFamily="34" charset="0"/>
            </a:endParaRPr>
          </a:p>
          <a:p>
            <a:pPr>
              <a:spcBef>
                <a:spcPts val="300"/>
              </a:spcBef>
            </a:pPr>
            <a:r>
              <a:rPr lang="ru-RU" sz="1200" dirty="0" smtClean="0">
                <a:latin typeface="Clear Sans" pitchFamily="34" charset="0"/>
                <a:cs typeface="Clear Sans" pitchFamily="34" charset="0"/>
              </a:rPr>
              <a:t>Услуги РТ</a:t>
            </a:r>
            <a:endParaRPr lang="ru-RU" sz="1200" dirty="0"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56110" y="3271208"/>
            <a:ext cx="176452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latin typeface="Clear Sans" pitchFamily="34" charset="0"/>
                <a:ea typeface="+mj-ea"/>
                <a:cs typeface="Clear Sans" pitchFamily="34" charset="0"/>
              </a:rPr>
              <a:t>Инфоматы</a:t>
            </a:r>
          </a:p>
          <a:p>
            <a:pPr>
              <a:spcBef>
                <a:spcPts val="300"/>
              </a:spcBef>
            </a:pPr>
            <a:r>
              <a:rPr lang="ru-RU" sz="1200" dirty="0" smtClean="0">
                <a:latin typeface="Clear Sans" pitchFamily="34" charset="0"/>
                <a:cs typeface="Clear Sans" pitchFamily="34" charset="0"/>
              </a:rPr>
              <a:t>терминалы </a:t>
            </a:r>
            <a:r>
              <a:rPr lang="ru-RU" sz="1200" dirty="0">
                <a:latin typeface="Clear Sans" pitchFamily="34" charset="0"/>
                <a:cs typeface="Clear Sans" pitchFamily="34" charset="0"/>
              </a:rPr>
              <a:t>получения</a:t>
            </a:r>
          </a:p>
          <a:p>
            <a:r>
              <a:rPr lang="ru-RU" sz="1200" dirty="0">
                <a:latin typeface="Clear Sans" pitchFamily="34" charset="0"/>
                <a:cs typeface="Clear Sans" pitchFamily="34" charset="0"/>
              </a:rPr>
              <a:t>электронных услуг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20271" y="3363581"/>
            <a:ext cx="154241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lear Sans" pitchFamily="34" charset="0"/>
                <a:ea typeface="+mj-ea"/>
                <a:cs typeface="Clear Sans" pitchFamily="34" charset="0"/>
              </a:rPr>
              <a:t>Контакт</a:t>
            </a:r>
            <a:r>
              <a:rPr lang="en-US" sz="1400" b="1" dirty="0" smtClean="0">
                <a:latin typeface="Clear Sans" pitchFamily="34" charset="0"/>
                <a:ea typeface="+mj-ea"/>
                <a:cs typeface="Clear Sans" pitchFamily="34" charset="0"/>
              </a:rPr>
              <a:t>-</a:t>
            </a:r>
            <a:r>
              <a:rPr lang="ru-RU" sz="1400" b="1" dirty="0" smtClean="0">
                <a:latin typeface="Clear Sans" pitchFamily="34" charset="0"/>
                <a:ea typeface="+mj-ea"/>
                <a:cs typeface="Clear Sans" pitchFamily="34" charset="0"/>
              </a:rPr>
              <a:t>центр 24/7</a:t>
            </a:r>
            <a:endParaRPr lang="ru-RU" sz="1400" b="1" dirty="0">
              <a:latin typeface="Clear Sans" pitchFamily="34" charset="0"/>
              <a:ea typeface="+mj-ea"/>
              <a:cs typeface="Clear Sans" pitchFamily="34" charset="0"/>
            </a:endParaRPr>
          </a:p>
          <a:p>
            <a:pPr>
              <a:spcBef>
                <a:spcPts val="300"/>
              </a:spcBef>
            </a:pPr>
            <a:r>
              <a:rPr lang="ru-RU" sz="1200" dirty="0" smtClean="0">
                <a:latin typeface="Clear Sans" pitchFamily="34" charset="0"/>
                <a:cs typeface="Clear Sans" pitchFamily="34" charset="0"/>
              </a:rPr>
              <a:t>(843) 5-114-115</a:t>
            </a:r>
            <a:endParaRPr lang="ru-RU" sz="1200" dirty="0"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8667" y="553666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222</a:t>
            </a:r>
            <a:endParaRPr lang="ru-RU" sz="5400" b="1" dirty="0">
              <a:solidFill>
                <a:srgbClr val="0070C0"/>
              </a:solidFill>
              <a:latin typeface="Clear Sans" pitchFamily="34" charset="0"/>
              <a:ea typeface="+mj-ea"/>
              <a:cs typeface="Clear Sans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07775" y="700703"/>
            <a:ext cx="299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lear Sans" pitchFamily="34" charset="0"/>
                <a:cs typeface="Clear Sans" pitchFamily="34" charset="0"/>
              </a:rPr>
              <a:t>электронные </a:t>
            </a:r>
          </a:p>
          <a:p>
            <a:r>
              <a:rPr lang="ru-RU" b="1" dirty="0" smtClean="0">
                <a:latin typeface="Clear Sans" pitchFamily="34" charset="0"/>
                <a:cs typeface="Clear Sans" pitchFamily="34" charset="0"/>
              </a:rPr>
              <a:t>услуги</a:t>
            </a:r>
            <a:endParaRPr lang="ru-RU" b="1" dirty="0"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56110" y="4054929"/>
            <a:ext cx="99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410 </a:t>
            </a:r>
          </a:p>
          <a:p>
            <a:r>
              <a:rPr lang="ru-RU" sz="1200" dirty="0" smtClean="0">
                <a:latin typeface="Clear Sans" pitchFamily="34" charset="0"/>
                <a:cs typeface="Clear Sans" pitchFamily="34" charset="0"/>
              </a:rPr>
              <a:t>инфоматов</a:t>
            </a:r>
            <a:endParaRPr lang="ru-RU" sz="1200" dirty="0"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140" y="4065908"/>
            <a:ext cx="165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более </a:t>
            </a:r>
            <a:r>
              <a:rPr lang="ru-RU" sz="1600" b="1" dirty="0" smtClean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1,</a:t>
            </a:r>
            <a:r>
              <a:rPr lang="ru-RU" sz="1600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4</a:t>
            </a:r>
            <a:r>
              <a:rPr lang="ru-RU" sz="1600" b="1" dirty="0" smtClean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 млн </a:t>
            </a:r>
            <a:endParaRPr lang="ru-RU" sz="1600" b="1" dirty="0">
              <a:solidFill>
                <a:srgbClr val="0070C0"/>
              </a:solidFill>
              <a:latin typeface="Clear Sans" pitchFamily="34" charset="0"/>
              <a:ea typeface="+mj-ea"/>
              <a:cs typeface="Clear Sans" pitchFamily="34" charset="0"/>
            </a:endParaRPr>
          </a:p>
          <a:p>
            <a:r>
              <a:rPr lang="ru-RU" sz="1200" dirty="0">
                <a:latin typeface="Clear Sans" pitchFamily="34" charset="0"/>
                <a:cs typeface="Clear Sans" pitchFamily="34" charset="0"/>
              </a:rPr>
              <a:t>личных кабинетов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9859" y="4065908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31, 7 тыс.</a:t>
            </a:r>
          </a:p>
          <a:p>
            <a:r>
              <a:rPr lang="ru-RU" sz="1200" dirty="0" smtClean="0">
                <a:latin typeface="Clear Sans" pitchFamily="34" charset="0"/>
                <a:cs typeface="Clear Sans" pitchFamily="34" charset="0"/>
              </a:rPr>
              <a:t>загрузок </a:t>
            </a:r>
            <a:endParaRPr lang="ru-RU" sz="1200" dirty="0"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20271" y="4065908"/>
            <a:ext cx="189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173 </a:t>
            </a:r>
            <a:r>
              <a:rPr lang="ru-RU" sz="1600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тыс. </a:t>
            </a:r>
          </a:p>
          <a:p>
            <a:r>
              <a:rPr lang="ru-RU" sz="1200" dirty="0" smtClean="0">
                <a:latin typeface="Clear Sans" pitchFamily="34" charset="0"/>
                <a:cs typeface="Clear Sans" pitchFamily="34" charset="0"/>
              </a:rPr>
              <a:t>обращени</a:t>
            </a:r>
            <a:r>
              <a:rPr lang="ru-RU" sz="1200" dirty="0">
                <a:latin typeface="Clear Sans" pitchFamily="34" charset="0"/>
                <a:cs typeface="Clear Sans" pitchFamily="34" charset="0"/>
              </a:rPr>
              <a:t>й</a:t>
            </a:r>
            <a:r>
              <a:rPr lang="ru-RU" sz="1200" dirty="0" smtClean="0">
                <a:latin typeface="Clear Sans" pitchFamily="34" charset="0"/>
                <a:cs typeface="Clear Sans" pitchFamily="34" charset="0"/>
              </a:rPr>
              <a:t> за </a:t>
            </a:r>
            <a:br>
              <a:rPr lang="ru-RU" sz="1200" dirty="0" smtClean="0">
                <a:latin typeface="Clear Sans" pitchFamily="34" charset="0"/>
                <a:cs typeface="Clear Sans" pitchFamily="34" charset="0"/>
              </a:rPr>
            </a:br>
            <a:r>
              <a:rPr lang="en-US" sz="1200" dirty="0" smtClean="0">
                <a:latin typeface="Clear Sans" pitchFamily="34" charset="0"/>
                <a:cs typeface="Clear Sans" pitchFamily="34" charset="0"/>
              </a:rPr>
              <a:t>I </a:t>
            </a:r>
            <a:r>
              <a:rPr lang="ru-RU" sz="1200" dirty="0" smtClean="0">
                <a:latin typeface="Clear Sans" pitchFamily="34" charset="0"/>
                <a:cs typeface="Clear Sans" pitchFamily="34" charset="0"/>
              </a:rPr>
              <a:t>полугодие 2015 </a:t>
            </a:r>
            <a:r>
              <a:rPr lang="ru-RU" sz="1200" dirty="0">
                <a:latin typeface="Clear Sans" pitchFamily="34" charset="0"/>
                <a:cs typeface="Clear Sans" pitchFamily="34" charset="0"/>
              </a:rPr>
              <a:t>года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91704" y="76773"/>
            <a:ext cx="7886700" cy="657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ИНФРАСТРУКТУРА Э-УСЛУГ</a:t>
            </a:r>
          </a:p>
        </p:txBody>
      </p:sp>
    </p:spTree>
    <p:extLst>
      <p:ext uri="{BB962C8B-B14F-4D97-AF65-F5344CB8AC3E}">
        <p14:creationId xmlns:p14="http://schemas.microsoft.com/office/powerpoint/2010/main" val="1222365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305337" y="80494"/>
            <a:ext cx="7886700" cy="65293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ea typeface="+mn-ea"/>
                <a:cs typeface="Clear Sans" pitchFamily="34" charset="0"/>
              </a:rPr>
              <a:t>ДИНАМИКА РОСТА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Clear Sans" pitchFamily="34" charset="0"/>
              <a:ea typeface="+mn-ea"/>
              <a:cs typeface="Clear Sans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573896"/>
              </p:ext>
            </p:extLst>
          </p:nvPr>
        </p:nvGraphicFramePr>
        <p:xfrm>
          <a:off x="69012" y="1551009"/>
          <a:ext cx="9164628" cy="334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0721" y="975877"/>
            <a:ext cx="7573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b="1" dirty="0">
                <a:latin typeface="Clear Sans" pitchFamily="34" charset="0"/>
                <a:cs typeface="Clear Sans" pitchFamily="34" charset="0"/>
              </a:rPr>
              <a:t>Фактов оказания </a:t>
            </a:r>
            <a:endParaRPr lang="ru-RU" b="1" dirty="0" smtClean="0">
              <a:latin typeface="Clear Sans" pitchFamily="34" charset="0"/>
              <a:cs typeface="Clear Sans" pitchFamily="34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ru-RU" b="1" dirty="0" smtClean="0">
                <a:latin typeface="Clear Sans" pitchFamily="34" charset="0"/>
                <a:cs typeface="Clear Sans" pitchFamily="34" charset="0"/>
              </a:rPr>
              <a:t>электронных </a:t>
            </a:r>
          </a:p>
          <a:p>
            <a:pPr indent="0">
              <a:lnSpc>
                <a:spcPct val="100000"/>
              </a:lnSpc>
              <a:buNone/>
            </a:pPr>
            <a:r>
              <a:rPr lang="ru-RU" b="1" dirty="0" smtClean="0">
                <a:latin typeface="Clear Sans" pitchFamily="34" charset="0"/>
                <a:cs typeface="Clear Sans" pitchFamily="34" charset="0"/>
              </a:rPr>
              <a:t>госуслуг</a:t>
            </a:r>
            <a:endParaRPr lang="ru-RU" b="1" dirty="0"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80714" y="2262106"/>
            <a:ext cx="67286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86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ru-RU" sz="1400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услуг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933791" y="1762189"/>
            <a:ext cx="67286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138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ru-RU" sz="1400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услуг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173118" y="1295170"/>
            <a:ext cx="67286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185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ru-RU" sz="1400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услуг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460806" y="878178"/>
            <a:ext cx="7317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222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ru-RU" sz="1400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услуги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349374" y="2618008"/>
            <a:ext cx="76487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000" b="1" spc="-150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31</a:t>
            </a:r>
          </a:p>
          <a:p>
            <a:pPr indent="0" algn="ctr">
              <a:lnSpc>
                <a:spcPct val="100000"/>
              </a:lnSpc>
              <a:buNone/>
            </a:pPr>
            <a:r>
              <a:rPr lang="ru-RU" sz="1400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услуга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750" y="515640"/>
            <a:ext cx="2578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itchFamily="34" charset="0"/>
                <a:cs typeface="Clear Sans" pitchFamily="34" charset="0"/>
              </a:rPr>
              <a:t>Оказания электронных услуг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15210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866" y="962268"/>
            <a:ext cx="4703468" cy="5465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Оказано услуг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Подано заявлений</a:t>
            </a:r>
          </a:p>
          <a:p>
            <a:pPr>
              <a:lnSpc>
                <a:spcPct val="90000"/>
              </a:lnSpc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lear Sans" pitchFamily="34" charset="0"/>
                <a:cs typeface="Clear Sans" pitchFamily="34" charset="0"/>
              </a:rPr>
              <a:t>на регистрацию брака, на паспорт, сведения </a:t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lear Sans" pitchFamily="34" charset="0"/>
                <a:cs typeface="Clear Sans" pitchFamily="34" charset="0"/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lear Sans" pitchFamily="34" charset="0"/>
                <a:cs typeface="Clear Sans" pitchFamily="34" charset="0"/>
              </a:rPr>
              <a:t>из реестров, зачисление в детский сад и др.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Количество просмотров 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itchFamily="34" charset="0"/>
                <a:cs typeface="Clear Sans" pitchFamily="34" charset="0"/>
              </a:rPr>
              <a:t>страниц на портале услуг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Посещений Портала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Clear Sans" pitchFamily="34" charset="0"/>
              <a:cs typeface="Clear Sans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ru-RU" sz="100" b="1" dirty="0" smtClean="0">
              <a:solidFill>
                <a:schemeClr val="tx2">
                  <a:lumMod val="50000"/>
                </a:schemeClr>
              </a:solidFill>
              <a:latin typeface="Clear Sans" pitchFamily="34" charset="0"/>
              <a:cs typeface="Clear Sans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ru-RU" sz="100" b="1" dirty="0">
              <a:solidFill>
                <a:schemeClr val="tx2">
                  <a:lumMod val="50000"/>
                </a:schemeClr>
              </a:solidFill>
              <a:latin typeface="Clear Sans" pitchFamily="34" charset="0"/>
              <a:cs typeface="Clear Sans" pitchFamily="34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ru-RU" sz="100" b="1" dirty="0" smtClean="0">
              <a:solidFill>
                <a:schemeClr val="tx2">
                  <a:lumMod val="50000"/>
                </a:schemeClr>
              </a:solidFill>
              <a:latin typeface="Clear Sans" pitchFamily="34" charset="0"/>
              <a:cs typeface="Clear Sans" pitchFamily="34" charset="0"/>
            </a:endParaRPr>
          </a:p>
          <a:p>
            <a:pPr>
              <a:lnSpc>
                <a:spcPct val="90000"/>
              </a:lnSpc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Clear Sans" pitchFamily="34" charset="0"/>
              <a:cs typeface="Clear Sans" pitchFamily="34" charset="0"/>
            </a:endParaRPr>
          </a:p>
          <a:p>
            <a:pPr>
              <a:lnSpc>
                <a:spcPct val="50000"/>
              </a:lnSpc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Личных кабинетов</a:t>
            </a:r>
          </a:p>
          <a:p>
            <a:pPr lvl="0">
              <a:lnSpc>
                <a:spcPct val="90000"/>
              </a:lnSpc>
              <a:spcBef>
                <a:spcPts val="400"/>
              </a:spcBef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lear Sans" pitchFamily="34" charset="0"/>
                <a:cs typeface="Clear Sans" pitchFamily="34" charset="0"/>
              </a:rPr>
              <a:t>зарегистрированных пользователей</a:t>
            </a:r>
          </a:p>
          <a:p>
            <a:pPr>
              <a:lnSpc>
                <a:spcPct val="90000"/>
              </a:lnSpc>
              <a:spcBef>
                <a:spcPts val="2800"/>
              </a:spcBef>
            </a:pPr>
            <a:endParaRPr lang="ru-RU" sz="2600" b="1" dirty="0" smtClean="0">
              <a:solidFill>
                <a:schemeClr val="tx2">
                  <a:lumMod val="50000"/>
                </a:schemeClr>
              </a:solidFill>
              <a:latin typeface="Clear Sans" pitchFamily="34" charset="0"/>
              <a:cs typeface="Clear Sans" pitchFamily="34" charset="0"/>
            </a:endParaRPr>
          </a:p>
          <a:p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Clear Sans" pitchFamily="34" charset="0"/>
              <a:cs typeface="Clear Sans" pitchFamily="34" charset="0"/>
            </a:endParaRPr>
          </a:p>
          <a:p>
            <a:endParaRPr lang="ru-RU" sz="2800" b="1" dirty="0">
              <a:solidFill>
                <a:schemeClr val="tx2">
                  <a:lumMod val="50000"/>
                </a:schemeClr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7451" y="2759475"/>
            <a:ext cx="2910750" cy="444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136 700 000</a:t>
            </a:r>
            <a:endParaRPr lang="ru-RU" sz="3200" b="1" dirty="0">
              <a:solidFill>
                <a:srgbClr val="0070C0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45015" y="3602640"/>
            <a:ext cx="3343186" cy="444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17 434 551</a:t>
            </a:r>
            <a:endParaRPr lang="ru-RU" sz="3200" b="1" dirty="0">
              <a:solidFill>
                <a:srgbClr val="0070C0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25025" y="4096376"/>
            <a:ext cx="3363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1 405 081</a:t>
            </a:r>
            <a:endParaRPr lang="ru-RU" sz="3200" b="1" dirty="0">
              <a:solidFill>
                <a:srgbClr val="0070C0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91867" y="66675"/>
            <a:ext cx="7886700" cy="67627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ea typeface="+mn-ea"/>
                <a:cs typeface="Clear Sans" pitchFamily="34" charset="0"/>
              </a:rPr>
              <a:t>ЯНВАРЬ – ИЮЛЬ 2015 ГОДА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Clear Sans" pitchFamily="34" charset="0"/>
              <a:ea typeface="+mn-ea"/>
              <a:cs typeface="Clear Sans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11563" y="2777519"/>
            <a:ext cx="1302028" cy="35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2400" b="1" dirty="0" smtClean="0">
                <a:solidFill>
                  <a:srgbClr val="149D02"/>
                </a:solidFill>
                <a:latin typeface="Clear Sans" pitchFamily="34" charset="0"/>
                <a:cs typeface="Clear Sans" pitchFamily="34" charset="0"/>
              </a:rPr>
              <a:t>+ 86%</a:t>
            </a:r>
            <a:endParaRPr lang="ru-RU" sz="2400" b="1" dirty="0">
              <a:solidFill>
                <a:srgbClr val="C00000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01467" y="3615895"/>
            <a:ext cx="1312124" cy="35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2400" b="1" dirty="0" smtClean="0">
                <a:solidFill>
                  <a:srgbClr val="149D02"/>
                </a:solidFill>
                <a:latin typeface="Clear Sans" pitchFamily="34" charset="0"/>
                <a:cs typeface="Clear Sans" pitchFamily="34" charset="0"/>
              </a:rPr>
              <a:t>+ 50%</a:t>
            </a:r>
            <a:endParaRPr lang="ru-RU" sz="2400" b="1" dirty="0">
              <a:solidFill>
                <a:srgbClr val="C00000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31752" y="4146685"/>
            <a:ext cx="1281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149D02"/>
                </a:solidFill>
                <a:latin typeface="Clear Sans" pitchFamily="34" charset="0"/>
                <a:cs typeface="Clear Sans" pitchFamily="34" charset="0"/>
              </a:rPr>
              <a:t>+ 31%</a:t>
            </a:r>
            <a:endParaRPr lang="ru-RU" sz="2400" b="1" dirty="0">
              <a:solidFill>
                <a:srgbClr val="C00000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7451" y="1056735"/>
            <a:ext cx="2910750" cy="444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28 726 911</a:t>
            </a:r>
            <a:endParaRPr lang="ru-RU" sz="3200" b="1" dirty="0">
              <a:solidFill>
                <a:srgbClr val="0070C0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11563" y="1065746"/>
            <a:ext cx="1302028" cy="361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2400" b="1" dirty="0" smtClean="0">
                <a:solidFill>
                  <a:srgbClr val="149D02"/>
                </a:solidFill>
                <a:latin typeface="Clear Sans" pitchFamily="34" charset="0"/>
                <a:cs typeface="Clear Sans" pitchFamily="34" charset="0"/>
              </a:rPr>
              <a:t>+ 7</a:t>
            </a:r>
            <a:r>
              <a:rPr lang="ru-RU" sz="2400" b="1" dirty="0">
                <a:solidFill>
                  <a:srgbClr val="149D02"/>
                </a:solidFill>
                <a:latin typeface="Clear Sans" pitchFamily="34" charset="0"/>
                <a:cs typeface="Clear Sans" pitchFamily="34" charset="0"/>
              </a:rPr>
              <a:t>5</a:t>
            </a:r>
            <a:r>
              <a:rPr lang="ru-RU" sz="2400" b="1" dirty="0" smtClean="0">
                <a:solidFill>
                  <a:srgbClr val="149D02"/>
                </a:solidFill>
                <a:latin typeface="Clear Sans" pitchFamily="34" charset="0"/>
                <a:cs typeface="Clear Sans" pitchFamily="34" charset="0"/>
              </a:rPr>
              <a:t>%</a:t>
            </a:r>
            <a:endParaRPr lang="ru-RU" sz="2400" b="1" dirty="0">
              <a:solidFill>
                <a:srgbClr val="C00000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125025" y="1541991"/>
            <a:ext cx="3363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1 346 226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531752" y="1609749"/>
            <a:ext cx="1281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149D02"/>
                </a:solidFill>
                <a:latin typeface="Clear Sans" pitchFamily="34" charset="0"/>
                <a:cs typeface="Clear Sans" pitchFamily="34" charset="0"/>
              </a:rPr>
              <a:t>+ 67%</a:t>
            </a:r>
            <a:endParaRPr lang="ru-RU" sz="2400" b="1" dirty="0">
              <a:solidFill>
                <a:srgbClr val="C00000"/>
              </a:solidFill>
              <a:latin typeface="Clear Sans" pitchFamily="34" charset="0"/>
              <a:cs typeface="Clear Sans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381000" y="1522556"/>
            <a:ext cx="8314267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81000" y="2596014"/>
            <a:ext cx="8314267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381000" y="3442329"/>
            <a:ext cx="8314267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81000" y="4073143"/>
            <a:ext cx="8314267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4750" y="515640"/>
            <a:ext cx="4154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itchFamily="34" charset="0"/>
                <a:cs typeface="Clear Sans" pitchFamily="34" charset="0"/>
              </a:rPr>
              <a:t>Сравнение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itchFamily="34" charset="0"/>
                <a:cs typeface="Clear Sans" pitchFamily="34" charset="0"/>
              </a:rPr>
              <a:t>с аналогичным периодом 2014 года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9877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867" y="1133200"/>
            <a:ext cx="51014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800"/>
              </a:spcBef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Сумма оплат, р.</a:t>
            </a:r>
          </a:p>
          <a:p>
            <a:pPr>
              <a:lnSpc>
                <a:spcPct val="90000"/>
              </a:lnSpc>
              <a:spcBef>
                <a:spcPts val="2800"/>
              </a:spcBef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Количество оплат</a:t>
            </a:r>
          </a:p>
          <a:p>
            <a:pPr>
              <a:lnSpc>
                <a:spcPct val="90000"/>
              </a:lnSpc>
              <a:spcBef>
                <a:spcPts val="2800"/>
              </a:spcBef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Доля безналичных платежей</a:t>
            </a:r>
          </a:p>
          <a:p>
            <a:pPr lvl="0" algn="just">
              <a:lnSpc>
                <a:spcPct val="90000"/>
              </a:lnSpc>
            </a:pP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lear Sans" pitchFamily="34" charset="0"/>
                <a:cs typeface="Clear Sans" pitchFamily="34" charset="0"/>
              </a:rPr>
              <a:t>Через портал и мобильное приложение</a:t>
            </a:r>
          </a:p>
          <a:p>
            <a:pPr>
              <a:lnSpc>
                <a:spcPct val="90000"/>
              </a:lnSpc>
              <a:spcBef>
                <a:spcPts val="2800"/>
              </a:spcBef>
            </a:pPr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Записей в эл. очередь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Clear Sans" pitchFamily="34" charset="0"/>
              <a:cs typeface="Clear Sans" pitchFamily="34" charset="0"/>
            </a:endParaRPr>
          </a:p>
          <a:p>
            <a:endParaRPr lang="ru-RU" sz="2800" b="1" dirty="0">
              <a:solidFill>
                <a:schemeClr val="tx2">
                  <a:lumMod val="50000"/>
                </a:schemeClr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43589" y="1915934"/>
            <a:ext cx="2910750" cy="444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2 630 817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11153" y="2605104"/>
            <a:ext cx="3343186" cy="444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85%</a:t>
            </a:r>
            <a:endParaRPr lang="ru-RU" sz="3200" b="1" dirty="0">
              <a:solidFill>
                <a:srgbClr val="0070C0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91163" y="3391488"/>
            <a:ext cx="3363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	</a:t>
            </a:r>
            <a:r>
              <a:rPr lang="ru-RU" sz="32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4 328 431</a:t>
            </a:r>
            <a:endParaRPr lang="ru-RU" sz="3200" b="1" dirty="0">
              <a:solidFill>
                <a:srgbClr val="0070C0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11563" y="1956692"/>
            <a:ext cx="1302028" cy="361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2400" b="1" dirty="0" smtClean="0">
                <a:solidFill>
                  <a:srgbClr val="149D02"/>
                </a:solidFill>
                <a:latin typeface="Clear Sans" pitchFamily="34" charset="0"/>
                <a:cs typeface="Clear Sans" pitchFamily="34" charset="0"/>
              </a:rPr>
              <a:t>+ 76%</a:t>
            </a:r>
            <a:endParaRPr lang="ru-RU" sz="2400" b="1" dirty="0">
              <a:solidFill>
                <a:srgbClr val="C00000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01467" y="2645852"/>
            <a:ext cx="1312124" cy="361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2400" b="1" dirty="0" smtClean="0">
                <a:solidFill>
                  <a:srgbClr val="149D02"/>
                </a:solidFill>
                <a:latin typeface="Clear Sans" pitchFamily="34" charset="0"/>
                <a:cs typeface="Clear Sans" pitchFamily="34" charset="0"/>
              </a:rPr>
              <a:t>+ 8%</a:t>
            </a:r>
            <a:endParaRPr lang="ru-RU" sz="2400" b="1" dirty="0">
              <a:solidFill>
                <a:srgbClr val="C00000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48092" y="3457125"/>
            <a:ext cx="1465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149D02"/>
                </a:solidFill>
                <a:latin typeface="Clear Sans" pitchFamily="34" charset="0"/>
                <a:cs typeface="Clear Sans" pitchFamily="34" charset="0"/>
              </a:rPr>
              <a:t>+ 157%</a:t>
            </a:r>
            <a:endParaRPr lang="ru-RU" sz="2400" b="1" dirty="0">
              <a:solidFill>
                <a:srgbClr val="C00000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64933" y="1204365"/>
            <a:ext cx="4389406" cy="444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2 966 400 000</a:t>
            </a:r>
            <a:endParaRPr lang="ru-RU" sz="3200" b="1" dirty="0">
              <a:solidFill>
                <a:srgbClr val="0070C0"/>
              </a:solidFill>
              <a:latin typeface="Clear Sans" pitchFamily="34" charset="0"/>
              <a:cs typeface="Clear Sans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81000" y="1715530"/>
            <a:ext cx="8314267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81000" y="3355447"/>
            <a:ext cx="8314267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7511563" y="1240865"/>
            <a:ext cx="1302028" cy="361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2400" b="1" dirty="0" smtClean="0">
                <a:solidFill>
                  <a:srgbClr val="149D02"/>
                </a:solidFill>
                <a:latin typeface="Clear Sans" pitchFamily="34" charset="0"/>
                <a:cs typeface="Clear Sans" pitchFamily="34" charset="0"/>
              </a:rPr>
              <a:t>+ 93%</a:t>
            </a:r>
            <a:endParaRPr lang="ru-RU" sz="2400" b="1" dirty="0">
              <a:solidFill>
                <a:srgbClr val="C00000"/>
              </a:solidFill>
              <a:latin typeface="Clear Sans" pitchFamily="34" charset="0"/>
              <a:cs typeface="Clear Sans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81000" y="2410877"/>
            <a:ext cx="8314267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291867" y="30150"/>
            <a:ext cx="7886700" cy="74939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ea typeface="+mn-ea"/>
                <a:cs typeface="Clear Sans" pitchFamily="34" charset="0"/>
              </a:rPr>
              <a:t>ЯНВАРЬ – ИЮЛЬ 2015 ГОДА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Clear Sans" pitchFamily="34" charset="0"/>
              <a:ea typeface="+mn-ea"/>
              <a:cs typeface="Clear San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750" y="515640"/>
            <a:ext cx="4154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itchFamily="34" charset="0"/>
                <a:cs typeface="Clear Sans" pitchFamily="34" charset="0"/>
              </a:rPr>
              <a:t>Сравнение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itchFamily="34" charset="0"/>
                <a:cs typeface="Clear Sans" pitchFamily="34" charset="0"/>
              </a:rPr>
              <a:t>с аналогичным периодом 2014 года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56131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54928" y="988977"/>
            <a:ext cx="5889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Цель: к 2018 году оказывать 70% государственных услуг в электронном виде</a:t>
            </a:r>
          </a:p>
          <a:p>
            <a:r>
              <a:rPr lang="ru-RU" altLang="ru-RU" sz="1400" b="1" dirty="0">
                <a:latin typeface="Clear Sans" pitchFamily="34" charset="0"/>
                <a:cs typeface="Clear Sans" pitchFamily="34" charset="0"/>
              </a:rPr>
              <a:t>( Указ Президента РФ от 07 мая 2012 года №601)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62942" y="2684477"/>
            <a:ext cx="4399117" cy="20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ru-RU" altLang="ru-RU" b="1" dirty="0">
                <a:latin typeface="Clear Sans" pitchFamily="34" charset="0"/>
                <a:cs typeface="Clear Sans" pitchFamily="34" charset="0"/>
              </a:rPr>
              <a:t>записей на регистрацию брака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ru-RU" altLang="ru-RU" b="1" dirty="0" smtClean="0">
                <a:latin typeface="Clear Sans" pitchFamily="34" charset="0"/>
                <a:cs typeface="Clear Sans" pitchFamily="34" charset="0"/>
              </a:rPr>
              <a:t>безналичных </a:t>
            </a:r>
            <a:r>
              <a:rPr lang="ru-RU" altLang="ru-RU" b="1" dirty="0">
                <a:latin typeface="Clear Sans" pitchFamily="34" charset="0"/>
                <a:cs typeface="Clear Sans" pitchFamily="34" charset="0"/>
              </a:rPr>
              <a:t>платежей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ru-RU" altLang="ru-RU" b="1" dirty="0" smtClean="0">
                <a:latin typeface="Clear Sans" pitchFamily="34" charset="0"/>
                <a:cs typeface="Clear Sans" pitchFamily="34" charset="0"/>
              </a:rPr>
              <a:t>записей </a:t>
            </a:r>
            <a:r>
              <a:rPr lang="ru-RU" altLang="ru-RU" b="1" dirty="0">
                <a:latin typeface="Clear Sans" pitchFamily="34" charset="0"/>
                <a:cs typeface="Clear Sans" pitchFamily="34" charset="0"/>
              </a:rPr>
              <a:t>в детские сады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ru-RU" altLang="ru-RU" b="1" dirty="0" smtClean="0">
                <a:latin typeface="Clear Sans" pitchFamily="34" charset="0"/>
                <a:cs typeface="Clear Sans" pitchFamily="34" charset="0"/>
              </a:rPr>
              <a:t>оплаты </a:t>
            </a:r>
            <a:r>
              <a:rPr lang="ru-RU" altLang="ru-RU" b="1" dirty="0">
                <a:latin typeface="Clear Sans" pitchFamily="34" charset="0"/>
                <a:cs typeface="Clear Sans" pitchFamily="34" charset="0"/>
              </a:rPr>
              <a:t>штрафов за </a:t>
            </a:r>
            <a:r>
              <a:rPr lang="ru-RU" altLang="ru-RU" b="1" dirty="0" smtClean="0">
                <a:latin typeface="Clear Sans" pitchFamily="34" charset="0"/>
                <a:cs typeface="Clear Sans" pitchFamily="34" charset="0"/>
              </a:rPr>
              <a:t>нарушения ПДД</a:t>
            </a:r>
            <a:endParaRPr lang="ru-RU" altLang="ru-RU" b="1" dirty="0"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54928" y="2105999"/>
            <a:ext cx="3839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b="1" dirty="0">
                <a:latin typeface="Clear Sans" pitchFamily="34" charset="0"/>
                <a:cs typeface="Clear Sans" pitchFamily="34" charset="0"/>
              </a:rPr>
              <a:t>СЕГОДНЯ МЫ ДОСТИГЛИ: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54928" y="2716453"/>
            <a:ext cx="15332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altLang="ru-RU" sz="2400" b="1" dirty="0" smtClean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90,9 %</a:t>
            </a:r>
            <a:endParaRPr lang="ru-RU" altLang="ru-RU" sz="2400" b="1" dirty="0">
              <a:solidFill>
                <a:srgbClr val="0070C0"/>
              </a:solidFill>
              <a:latin typeface="Clear Sans" pitchFamily="34" charset="0"/>
              <a:ea typeface="+mj-ea"/>
              <a:cs typeface="Clear Sans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85,0 </a:t>
            </a:r>
            <a:r>
              <a:rPr lang="ru-RU" sz="2400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%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54,0 %</a:t>
            </a:r>
            <a:endParaRPr lang="ru-RU" sz="2400" b="1" dirty="0">
              <a:solidFill>
                <a:srgbClr val="0070C0"/>
              </a:solidFill>
              <a:latin typeface="Clear Sans" pitchFamily="34" charset="0"/>
              <a:ea typeface="+mj-ea"/>
              <a:cs typeface="Clear Sans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30,1 </a:t>
            </a:r>
            <a:r>
              <a:rPr lang="ru-RU" sz="2400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%</a:t>
            </a:r>
          </a:p>
        </p:txBody>
      </p:sp>
      <p:pic>
        <p:nvPicPr>
          <p:cNvPr id="19" name="Изображение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224" y="1132513"/>
            <a:ext cx="2456589" cy="347426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98098" y="-26993"/>
            <a:ext cx="3142093" cy="852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СТАТИСТИКА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7738" y="511566"/>
            <a:ext cx="1881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itchFamily="34" charset="0"/>
                <a:cs typeface="Clear Sans" pitchFamily="34" charset="0"/>
              </a:rPr>
              <a:t>Электронные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itchFamily="34" charset="0"/>
                <a:cs typeface="Clear Sans" pitchFamily="34" charset="0"/>
              </a:rPr>
              <a:t>услуги</a:t>
            </a:r>
          </a:p>
        </p:txBody>
      </p:sp>
    </p:spTree>
    <p:extLst>
      <p:ext uri="{BB962C8B-B14F-4D97-AF65-F5344CB8AC3E}">
        <p14:creationId xmlns:p14="http://schemas.microsoft.com/office/powerpoint/2010/main" val="261260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Гульнара\Desktop\IT-ЧЕМПИОН_ 2013\ЛОГОТИП, баннеры, афиша\ЛОГО\ЛОГО УТВЕРЖДЕ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89" y="895152"/>
            <a:ext cx="2003933" cy="22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21730" y="693667"/>
            <a:ext cx="273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I</a:t>
            </a:r>
            <a:r>
              <a:rPr lang="ru-RU" sz="3600" b="1" dirty="0" smtClean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Т-чемпион</a:t>
            </a:r>
            <a:endParaRPr lang="ru-RU" sz="3600" b="1" dirty="0">
              <a:solidFill>
                <a:srgbClr val="0070C0"/>
              </a:solidFill>
              <a:latin typeface="Clear Sans" pitchFamily="34" charset="0"/>
              <a:ea typeface="+mj-ea"/>
              <a:cs typeface="Clear San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1730" y="1379754"/>
            <a:ext cx="5283754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latin typeface="Clear Sans" pitchFamily="34" charset="0"/>
                <a:cs typeface="Clear Sans" pitchFamily="34" charset="0"/>
              </a:rPr>
              <a:t>Республиканский конкурс проводится среди учащихся</a:t>
            </a:r>
          </a:p>
          <a:p>
            <a:pPr>
              <a:lnSpc>
                <a:spcPct val="80000"/>
              </a:lnSpc>
            </a:pPr>
            <a:r>
              <a:rPr lang="ru-RU" sz="1400" b="1" dirty="0" smtClean="0">
                <a:latin typeface="Clear Sans" pitchFamily="34" charset="0"/>
                <a:cs typeface="Clear Sans" pitchFamily="34" charset="0"/>
              </a:rPr>
              <a:t>общеобразовательных </a:t>
            </a:r>
            <a:r>
              <a:rPr lang="ru-RU" sz="1400" b="1" dirty="0">
                <a:latin typeface="Clear Sans" pitchFamily="34" charset="0"/>
                <a:cs typeface="Clear Sans" pitchFamily="34" charset="0"/>
              </a:rPr>
              <a:t>учреждений Республики Татарстан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1730" y="1886871"/>
            <a:ext cx="515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lear Sans" pitchFamily="34" charset="0"/>
                <a:cs typeface="Clear Sans" pitchFamily="34" charset="0"/>
              </a:rPr>
              <a:t>За 2 года (2013-2014) проведения конкурса: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1730" y="254806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450 000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2074" y="2622118"/>
            <a:ext cx="5856676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tt-RU" sz="1200" b="1" dirty="0">
                <a:latin typeface="Clear Sans" pitchFamily="34" charset="0"/>
                <a:cs typeface="Clear Sans" pitchFamily="34" charset="0"/>
              </a:rPr>
              <a:t>татарстан</a:t>
            </a:r>
            <a:r>
              <a:rPr lang="ru-RU" sz="1200" b="1" dirty="0">
                <a:latin typeface="Clear Sans" pitchFamily="34" charset="0"/>
                <a:cs typeface="Clear Sans" pitchFamily="34" charset="0"/>
              </a:rPr>
              <a:t>цев были обучены работе с Порталом услуг РТ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7185" y="40838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4" name="Picture 4" descr="http://dfm.ru/upload/contents/335/ipad_mini.jpg"/>
          <p:cNvPicPr>
            <a:picLocks noChangeAspect="1" noChangeArrowheads="1"/>
          </p:cNvPicPr>
          <p:nvPr/>
        </p:nvPicPr>
        <p:blipFill>
          <a:blip r:embed="rId3" cstate="print"/>
          <a:srcRect l="3679" t="9930" r="53046" b="8987"/>
          <a:stretch>
            <a:fillRect/>
          </a:stretch>
        </p:blipFill>
        <p:spPr bwMode="auto">
          <a:xfrm>
            <a:off x="463528" y="3674378"/>
            <a:ext cx="879993" cy="109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721730" y="226610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363 000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22074" y="2371552"/>
            <a:ext cx="6527247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Clear Sans" pitchFamily="34" charset="0"/>
                <a:cs typeface="Clear Sans" pitchFamily="34" charset="0"/>
              </a:rPr>
              <a:t>школьников приняли участие в конкурсе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22074" y="2872685"/>
            <a:ext cx="6552728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Clear Sans" pitchFamily="34" charset="0"/>
                <a:cs typeface="Clear Sans" pitchFamily="34" charset="0"/>
              </a:rPr>
              <a:t>школ РТ приняли участие в номинации «Самая активная школа»</a:t>
            </a:r>
          </a:p>
        </p:txBody>
      </p:sp>
      <p:pic>
        <p:nvPicPr>
          <p:cNvPr id="23" name="Picture 4" descr="C:\Users\Admin\Desktop\IT-ЧЕМПИОН\ПРИЗЫ\Призовая лента\фото призов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773" y1="47904" x2="84470" y2="50898"/>
                        <a14:foregroundMark x1="12121" y1="25749" x2="81061" y2="25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9" y="3632432"/>
            <a:ext cx="1035932" cy="65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Admin\Desktop\IT-ЧЕМПИОН\ПРИЗЫ\Призовая лента\Мегафон\4G WiFi роуте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25" y="4284003"/>
            <a:ext cx="838521" cy="41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721730" y="2852561"/>
            <a:ext cx="64633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70C0"/>
                </a:solidFill>
                <a:latin typeface="Clear Sans" pitchFamily="34" charset="0"/>
                <a:ea typeface="+mj-ea"/>
                <a:cs typeface="Clear Sans" pitchFamily="34" charset="0"/>
              </a:rPr>
              <a:t>94%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721730" y="4024502"/>
            <a:ext cx="6363547" cy="8079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400" b="1" dirty="0"/>
              <a:t>Призовой фонд за 3 года:</a:t>
            </a:r>
          </a:p>
          <a:p>
            <a:pPr lvl="0">
              <a:spcBef>
                <a:spcPts val="300"/>
              </a:spcBef>
            </a:pPr>
            <a:r>
              <a:rPr lang="ru-RU" sz="1000" b="1" dirty="0" smtClean="0">
                <a:latin typeface="Clear Sans" pitchFamily="34" charset="0"/>
                <a:ea typeface="+mj-ea"/>
                <a:cs typeface="Clear Sans" pitchFamily="34" charset="0"/>
              </a:rPr>
              <a:t>474 </a:t>
            </a:r>
            <a:r>
              <a:rPr lang="ru-RU" sz="1000" b="1" dirty="0">
                <a:latin typeface="Clear Sans" pitchFamily="34" charset="0"/>
                <a:cs typeface="Clear Sans" pitchFamily="34" charset="0"/>
              </a:rPr>
              <a:t>планшетов </a:t>
            </a:r>
            <a:r>
              <a:rPr lang="en-US" sz="1000" b="1" dirty="0">
                <a:latin typeface="Clear Sans" pitchFamily="34" charset="0"/>
                <a:cs typeface="Clear Sans" pitchFamily="34" charset="0"/>
              </a:rPr>
              <a:t>IPad </a:t>
            </a:r>
            <a:r>
              <a:rPr lang="ru-RU" sz="1000" b="1" dirty="0">
                <a:latin typeface="Clear Sans" pitchFamily="34" charset="0"/>
                <a:cs typeface="Clear Sans" pitchFamily="34" charset="0"/>
              </a:rPr>
              <a:t>и </a:t>
            </a:r>
            <a:r>
              <a:rPr lang="en-US" sz="1000" b="1" dirty="0">
                <a:latin typeface="Clear Sans" pitchFamily="34" charset="0"/>
                <a:cs typeface="Clear Sans" pitchFamily="34" charset="0"/>
              </a:rPr>
              <a:t>IPad mini</a:t>
            </a:r>
            <a:r>
              <a:rPr lang="ru-RU" sz="1000" b="1" dirty="0">
                <a:latin typeface="Clear Sans" pitchFamily="34" charset="0"/>
                <a:cs typeface="Clear Sans" pitchFamily="34" charset="0"/>
              </a:rPr>
              <a:t>, </a:t>
            </a:r>
            <a:r>
              <a:rPr lang="ru-RU" sz="1000" b="1" dirty="0">
                <a:latin typeface="Clear Sans" pitchFamily="34" charset="0"/>
                <a:ea typeface="+mj-ea"/>
                <a:cs typeface="Clear Sans" pitchFamily="34" charset="0"/>
              </a:rPr>
              <a:t>306 </a:t>
            </a:r>
            <a:r>
              <a:rPr lang="ru-RU" sz="1000" b="1" dirty="0" smtClean="0">
                <a:latin typeface="Clear Sans" pitchFamily="34" charset="0"/>
                <a:cs typeface="Clear Sans" pitchFamily="34" charset="0"/>
              </a:rPr>
              <a:t>ноутбуков</a:t>
            </a:r>
            <a:r>
              <a:rPr lang="ru-RU" sz="1000" b="1" dirty="0">
                <a:latin typeface="Clear Sans" pitchFamily="34" charset="0"/>
                <a:cs typeface="Clear Sans" pitchFamily="34" charset="0"/>
              </a:rPr>
              <a:t>,</a:t>
            </a:r>
            <a:r>
              <a:rPr lang="ru-RU" sz="1000" b="1" dirty="0" smtClean="0">
                <a:latin typeface="Clear Sans" pitchFamily="34" charset="0"/>
                <a:cs typeface="Clear Sans" pitchFamily="34" charset="0"/>
              </a:rPr>
              <a:t> </a:t>
            </a:r>
            <a:r>
              <a:rPr lang="ru-RU" sz="1000" b="1" dirty="0" smtClean="0">
                <a:latin typeface="Clear Sans" pitchFamily="34" charset="0"/>
                <a:ea typeface="+mj-ea"/>
                <a:cs typeface="Clear Sans" pitchFamily="34" charset="0"/>
              </a:rPr>
              <a:t>306 </a:t>
            </a:r>
            <a:r>
              <a:rPr lang="ru-RU" sz="1000" b="1" dirty="0">
                <a:latin typeface="Clear Sans" pitchFamily="34" charset="0"/>
                <a:cs typeface="Clear Sans" pitchFamily="34" charset="0"/>
              </a:rPr>
              <a:t>планшетных компьютеров, </a:t>
            </a:r>
          </a:p>
          <a:p>
            <a:pPr lvl="0"/>
            <a:r>
              <a:rPr lang="ru-RU" sz="1000" b="1" dirty="0">
                <a:latin typeface="Clear Sans" pitchFamily="34" charset="0"/>
                <a:ea typeface="+mj-ea"/>
                <a:cs typeface="Clear Sans" pitchFamily="34" charset="0"/>
              </a:rPr>
              <a:t>102 </a:t>
            </a:r>
            <a:r>
              <a:rPr lang="ru-RU" sz="1000" b="1" dirty="0">
                <a:latin typeface="Clear Sans" pitchFamily="34" charset="0"/>
                <a:cs typeface="Clear Sans" pitchFamily="34" charset="0"/>
              </a:rPr>
              <a:t>интерактивных оборудований; </a:t>
            </a:r>
            <a:r>
              <a:rPr lang="ru-RU" sz="1000" b="1" dirty="0">
                <a:latin typeface="Clear Sans" pitchFamily="34" charset="0"/>
                <a:ea typeface="+mj-ea"/>
                <a:cs typeface="Clear Sans" pitchFamily="34" charset="0"/>
              </a:rPr>
              <a:t>3 </a:t>
            </a:r>
            <a:r>
              <a:rPr lang="ru-RU" sz="1000" b="1" dirty="0">
                <a:latin typeface="Clear Sans" pitchFamily="34" charset="0"/>
                <a:cs typeface="Clear Sans" pitchFamily="34" charset="0"/>
              </a:rPr>
              <a:t>мобильных класса; </a:t>
            </a:r>
            <a:r>
              <a:rPr lang="ru-RU" sz="1000" b="1" dirty="0" smtClean="0">
                <a:latin typeface="Clear Sans" pitchFamily="34" charset="0"/>
                <a:ea typeface="+mj-ea"/>
                <a:cs typeface="Clear Sans" pitchFamily="34" charset="0"/>
              </a:rPr>
              <a:t>2 </a:t>
            </a:r>
            <a:r>
              <a:rPr lang="ru-RU" sz="1000" b="1" dirty="0">
                <a:latin typeface="Clear Sans" pitchFamily="34" charset="0"/>
                <a:cs typeface="Clear Sans" pitchFamily="34" charset="0"/>
              </a:rPr>
              <a:t>поездки (Диснейленд (г. Париж), семейный отдых); </a:t>
            </a:r>
            <a:r>
              <a:rPr lang="ru-RU" sz="1000" b="1" dirty="0" smtClean="0">
                <a:latin typeface="Clear Sans" pitchFamily="34" charset="0"/>
                <a:ea typeface="+mj-ea"/>
                <a:cs typeface="Clear Sans" pitchFamily="34" charset="0"/>
              </a:rPr>
              <a:t>более </a:t>
            </a:r>
            <a:r>
              <a:rPr lang="ru-RU" sz="1000" b="1" dirty="0">
                <a:latin typeface="Clear Sans" pitchFamily="34" charset="0"/>
                <a:ea typeface="+mj-ea"/>
                <a:cs typeface="Clear Sans" pitchFamily="34" charset="0"/>
              </a:rPr>
              <a:t>6 тыс. </a:t>
            </a:r>
            <a:r>
              <a:rPr lang="ru-RU" sz="1000" b="1" dirty="0">
                <a:latin typeface="Clear Sans" pitchFamily="34" charset="0"/>
                <a:cs typeface="Clear Sans" pitchFamily="34" charset="0"/>
              </a:rPr>
              <a:t>других памятных призов.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21730" y="3137844"/>
            <a:ext cx="6507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/>
              <a:t>15 марта 2015 года – </a:t>
            </a:r>
            <a:r>
              <a:rPr lang="tt-RU" sz="2000" b="1" dirty="0" smtClean="0"/>
              <a:t>запущен </a:t>
            </a:r>
            <a:r>
              <a:rPr lang="en-US" sz="2000" b="1" dirty="0"/>
              <a:t>III</a:t>
            </a:r>
            <a:r>
              <a:rPr lang="ru-RU" sz="2000" b="1" dirty="0"/>
              <a:t> </a:t>
            </a:r>
            <a:r>
              <a:rPr lang="ru-RU" sz="2000" b="1" dirty="0" smtClean="0"/>
              <a:t>конкурса «</a:t>
            </a:r>
            <a:r>
              <a:rPr lang="en-US" sz="2000" b="1" dirty="0"/>
              <a:t>IT</a:t>
            </a:r>
            <a:r>
              <a:rPr lang="ru-RU" sz="2000" b="1" dirty="0"/>
              <a:t>-чемпион»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2721730" y="3518904"/>
            <a:ext cx="6385851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latin typeface="Clear Sans" pitchFamily="34" charset="0"/>
                <a:ea typeface="+mj-ea"/>
                <a:cs typeface="Clear Sans" pitchFamily="34" charset="0"/>
              </a:rPr>
              <a:t>За </a:t>
            </a:r>
            <a:r>
              <a:rPr lang="ru-RU" sz="1400" b="1" dirty="0" smtClean="0">
                <a:latin typeface="Clear Sans" pitchFamily="34" charset="0"/>
                <a:ea typeface="+mj-ea"/>
                <a:cs typeface="Clear Sans" pitchFamily="34" charset="0"/>
              </a:rPr>
              <a:t>5 месяцев </a:t>
            </a:r>
            <a:r>
              <a:rPr lang="ru-RU" sz="1400" b="1" dirty="0">
                <a:latin typeface="Clear Sans" pitchFamily="34" charset="0"/>
                <a:ea typeface="+mj-ea"/>
                <a:cs typeface="Clear Sans" pitchFamily="34" charset="0"/>
              </a:rPr>
              <a:t>присоединились более 40 000 </a:t>
            </a:r>
            <a:r>
              <a:rPr lang="ru-RU" sz="1400" b="1" dirty="0" smtClean="0">
                <a:latin typeface="Clear Sans" pitchFamily="34" charset="0"/>
                <a:ea typeface="+mj-ea"/>
                <a:cs typeface="Clear Sans" pitchFamily="34" charset="0"/>
              </a:rPr>
              <a:t>школьников,</a:t>
            </a:r>
          </a:p>
          <a:p>
            <a:pPr>
              <a:lnSpc>
                <a:spcPct val="80000"/>
              </a:lnSpc>
            </a:pPr>
            <a:r>
              <a:rPr lang="ru-RU" sz="1400" b="1" dirty="0" smtClean="0">
                <a:latin typeface="Clear Sans" pitchFamily="34" charset="0"/>
                <a:ea typeface="+mj-ea"/>
                <a:cs typeface="Clear Sans" pitchFamily="34" charset="0"/>
              </a:rPr>
              <a:t>которые обучили более 48 тыс. граждан работе с Порталом услуг РТ</a:t>
            </a:r>
            <a:endParaRPr lang="ru-RU" sz="1400" b="1" dirty="0">
              <a:latin typeface="Clear Sans" pitchFamily="34" charset="0"/>
              <a:ea typeface="+mj-ea"/>
              <a:cs typeface="Clear Sans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285036" y="-25961"/>
            <a:ext cx="3512511" cy="852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ПОПУЛЯРИЗАЦИЯ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7738" y="511566"/>
            <a:ext cx="1881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lear Sans" pitchFamily="34" charset="0"/>
                <a:cs typeface="Clear Sans" pitchFamily="34" charset="0"/>
              </a:rPr>
              <a:t>Электронные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lear Sans" pitchFamily="34" charset="0"/>
                <a:cs typeface="Clear Sans" pitchFamily="34" charset="0"/>
              </a:rPr>
              <a:t>услуги</a:t>
            </a:r>
          </a:p>
        </p:txBody>
      </p:sp>
    </p:spTree>
    <p:extLst>
      <p:ext uri="{BB962C8B-B14F-4D97-AF65-F5344CB8AC3E}">
        <p14:creationId xmlns:p14="http://schemas.microsoft.com/office/powerpoint/2010/main" val="327254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733" y="1075267"/>
            <a:ext cx="8707968" cy="3691054"/>
          </a:xfrm>
          <a:effectLst/>
        </p:spPr>
        <p:txBody>
          <a:bodyPr>
            <a:normAutofit lnSpcReduction="10000"/>
          </a:bodyPr>
          <a:lstStyle/>
          <a:p>
            <a:pPr marL="446088" indent="-446088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2000" dirty="0">
                <a:latin typeface="Clear Sans" pitchFamily="34" charset="0"/>
                <a:cs typeface="Clear Sans" pitchFamily="34" charset="0"/>
              </a:rPr>
              <a:t>Обнулена комиссия </a:t>
            </a:r>
            <a:r>
              <a:rPr lang="ru-RU" sz="2000" dirty="0" smtClean="0">
                <a:latin typeface="Clear Sans" pitchFamily="34" charset="0"/>
                <a:cs typeface="Clear Sans" pitchFamily="34" charset="0"/>
              </a:rPr>
              <a:t>по платежам по картам </a:t>
            </a:r>
            <a:r>
              <a:rPr lang="ru-RU" sz="2000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П</a:t>
            </a:r>
            <a:r>
              <a:rPr lang="ru-RU" sz="2000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АО «АК БАРС» БАНК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ru-RU" sz="2000" dirty="0" smtClean="0">
              <a:latin typeface="Clear Sans" pitchFamily="34" charset="0"/>
              <a:cs typeface="Clear Sans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2000" dirty="0" smtClean="0">
                <a:latin typeface="Clear Sans" pitchFamily="34" charset="0"/>
                <a:cs typeface="Clear Sans" pitchFamily="34" charset="0"/>
              </a:rPr>
              <a:t>Обнулена комиссия боле</a:t>
            </a:r>
            <a:r>
              <a:rPr lang="ru-RU" sz="2000" dirty="0">
                <a:latin typeface="Clear Sans" pitchFamily="34" charset="0"/>
                <a:cs typeface="Clear Sans" pitchFamily="34" charset="0"/>
              </a:rPr>
              <a:t>е</a:t>
            </a:r>
            <a:r>
              <a:rPr lang="ru-RU" sz="2000" dirty="0" smtClean="0">
                <a:latin typeface="Clear Sans" pitchFamily="34" charset="0"/>
                <a:cs typeface="Clear Sans" pitchFamily="34" charset="0"/>
              </a:rPr>
              <a:t> чем по </a:t>
            </a:r>
            <a:r>
              <a:rPr lang="ru-RU" sz="2000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1,2 млн </a:t>
            </a:r>
            <a:r>
              <a:rPr lang="ru-RU" sz="2000" dirty="0" smtClean="0">
                <a:latin typeface="Clear Sans" pitchFamily="34" charset="0"/>
                <a:cs typeface="Clear Sans" pitchFamily="34" charset="0"/>
              </a:rPr>
              <a:t>лицевых счетов </a:t>
            </a:r>
            <a:r>
              <a:rPr lang="ru-RU" sz="2000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более 80</a:t>
            </a:r>
            <a:r>
              <a:rPr lang="en-US" sz="2000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 </a:t>
            </a:r>
            <a:r>
              <a:rPr lang="ru-RU" sz="2000" dirty="0" smtClean="0">
                <a:latin typeface="Clear Sans" pitchFamily="34" charset="0"/>
                <a:cs typeface="Clear Sans" pitchFamily="34" charset="0"/>
              </a:rPr>
              <a:t>управляющих организаций и ЕРЦ </a:t>
            </a:r>
            <a:r>
              <a:rPr lang="ru-RU" sz="2000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по картам </a:t>
            </a:r>
            <a:r>
              <a:rPr lang="ru-RU" sz="20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любых</a:t>
            </a:r>
            <a:r>
              <a:rPr lang="ru-RU" sz="2000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 банков</a:t>
            </a:r>
            <a:endParaRPr lang="ru-RU" sz="2000" dirty="0">
              <a:solidFill>
                <a:srgbClr val="0070C0"/>
              </a:solidFill>
              <a:latin typeface="Clear Sans" pitchFamily="34" charset="0"/>
              <a:cs typeface="Clear Sans" pitchFamily="34" charset="0"/>
            </a:endParaRPr>
          </a:p>
          <a:p>
            <a:pPr marL="446088" indent="-446088">
              <a:lnSpc>
                <a:spcPct val="100000"/>
              </a:lnSpc>
              <a:spcBef>
                <a:spcPts val="1200"/>
              </a:spcBef>
            </a:pPr>
            <a:endParaRPr lang="ru-RU" sz="2000" dirty="0">
              <a:solidFill>
                <a:srgbClr val="0070C0"/>
              </a:solidFill>
              <a:latin typeface="Clear Sans" pitchFamily="34" charset="0"/>
              <a:cs typeface="Clear Sans" pitchFamily="34" charset="0"/>
            </a:endParaRPr>
          </a:p>
          <a:p>
            <a:pPr marL="0" indent="0">
              <a:lnSpc>
                <a:spcPct val="70000"/>
              </a:lnSpc>
              <a:spcBef>
                <a:spcPts val="1200"/>
              </a:spcBef>
              <a:buNone/>
            </a:pPr>
            <a:r>
              <a:rPr lang="ru-RU" sz="2000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Эффект за </a:t>
            </a:r>
            <a:r>
              <a:rPr lang="ru-RU" sz="2000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7 </a:t>
            </a:r>
            <a:r>
              <a:rPr lang="ru-RU" sz="2000" dirty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месяцев 2015 по оплате услуг ЖКХ:</a:t>
            </a:r>
          </a:p>
          <a:p>
            <a:pPr marL="446088" indent="-446088">
              <a:lnSpc>
                <a:spcPct val="100000"/>
              </a:lnSpc>
              <a:spcBef>
                <a:spcPts val="1200"/>
              </a:spcBef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Оказано </a:t>
            </a:r>
            <a:r>
              <a:rPr lang="ru-RU" sz="2000" dirty="0" smtClean="0">
                <a:solidFill>
                  <a:srgbClr val="FF0000"/>
                </a:solidFill>
                <a:latin typeface="Clear Sans" pitchFamily="34" charset="0"/>
                <a:cs typeface="Clear Sans" pitchFamily="34" charset="0"/>
              </a:rPr>
              <a:t>672 </a:t>
            </a:r>
            <a:r>
              <a:rPr lang="ru-RU" sz="2000" dirty="0">
                <a:solidFill>
                  <a:srgbClr val="FF0000"/>
                </a:solidFill>
                <a:latin typeface="Clear Sans" pitchFamily="34" charset="0"/>
                <a:cs typeface="Clear Sans" pitchFamily="34" charset="0"/>
              </a:rPr>
              <a:t>тыс.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услуг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(</a:t>
            </a:r>
            <a:r>
              <a:rPr lang="en-US" sz="2000" dirty="0" smtClean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+1</a:t>
            </a:r>
            <a:r>
              <a:rPr lang="ru-RU" sz="2000" dirty="0" smtClean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38 </a:t>
            </a:r>
            <a:r>
              <a:rPr lang="ru-RU" sz="2000" dirty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%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к 2014 году)</a:t>
            </a:r>
          </a:p>
          <a:p>
            <a:pPr marL="446088" indent="-446088">
              <a:lnSpc>
                <a:spcPct val="100000"/>
              </a:lnSpc>
              <a:spcBef>
                <a:spcPts val="1200"/>
              </a:spcBef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На сумму </a:t>
            </a:r>
            <a:r>
              <a:rPr lang="ru-RU" sz="2000" dirty="0" smtClean="0">
                <a:solidFill>
                  <a:srgbClr val="FF0000"/>
                </a:solidFill>
                <a:latin typeface="Clear Sans" pitchFamily="34" charset="0"/>
                <a:cs typeface="Clear Sans" pitchFamily="34" charset="0"/>
              </a:rPr>
              <a:t>1,6 млрд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рублей</a:t>
            </a:r>
            <a:r>
              <a:rPr lang="ru-RU" sz="2000" dirty="0">
                <a:solidFill>
                  <a:srgbClr val="C00000"/>
                </a:solidFill>
                <a:latin typeface="Clear Sans" pitchFamily="34" charset="0"/>
                <a:cs typeface="Clear Sans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(</a:t>
            </a:r>
            <a:r>
              <a:rPr lang="en-US" sz="2000" dirty="0" smtClean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+1</a:t>
            </a:r>
            <a:r>
              <a:rPr lang="ru-RU" sz="2000" dirty="0" smtClean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41 </a:t>
            </a:r>
            <a:r>
              <a:rPr lang="ru-RU" sz="2000" dirty="0">
                <a:solidFill>
                  <a:srgbClr val="00B050"/>
                </a:solidFill>
                <a:latin typeface="Clear Sans" pitchFamily="34" charset="0"/>
                <a:cs typeface="Clear Sans" pitchFamily="34" charset="0"/>
              </a:rPr>
              <a:t>%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к 2014 году)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Clear Sans" pitchFamily="34" charset="0"/>
              <a:cs typeface="Clear Sans" pitchFamily="34" charset="0"/>
            </a:endParaRPr>
          </a:p>
          <a:p>
            <a:pPr marL="446088" indent="-446088">
              <a:lnSpc>
                <a:spcPct val="100000"/>
              </a:lnSpc>
              <a:spcBef>
                <a:spcPts val="1200"/>
              </a:spcBef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lear Sans" pitchFamily="34" charset="0"/>
                <a:cs typeface="Clear Sans" pitchFamily="34" charset="0"/>
              </a:rPr>
              <a:t>Рост доли оплат через Портал в 2 раза (с 3% до 6%)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2"/>
              </a:solidFill>
              <a:latin typeface="Clear Sans" pitchFamily="34" charset="0"/>
              <a:cs typeface="Clear Sans" pitchFamily="34" charset="0"/>
            </a:endParaRPr>
          </a:p>
          <a:p>
            <a:endParaRPr lang="ru-RU" sz="2000" b="1" dirty="0">
              <a:solidFill>
                <a:schemeClr val="tx2"/>
              </a:solidFill>
              <a:latin typeface="Clear Sans" pitchFamily="34" charset="0"/>
              <a:cs typeface="Clear Sans" pitchFamily="34" charset="0"/>
            </a:endParaRPr>
          </a:p>
          <a:p>
            <a:endParaRPr lang="ru-RU" sz="2000" b="1" dirty="0">
              <a:solidFill>
                <a:schemeClr val="tx2"/>
              </a:solidFill>
              <a:latin typeface="Clear Sans" pitchFamily="34" charset="0"/>
              <a:cs typeface="Clear Sans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7280" y="-33868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0070C0"/>
                </a:solidFill>
                <a:latin typeface="Clear Sans" pitchFamily="34" charset="0"/>
                <a:cs typeface="Clear Sans" pitchFamily="34" charset="0"/>
              </a:rPr>
              <a:t>ОБНУЛЕНИЕ КОМИССИИ</a:t>
            </a:r>
          </a:p>
        </p:txBody>
      </p:sp>
    </p:spTree>
    <p:extLst>
      <p:ext uri="{BB962C8B-B14F-4D97-AF65-F5344CB8AC3E}">
        <p14:creationId xmlns:p14="http://schemas.microsoft.com/office/powerpoint/2010/main" val="3842985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7023</TotalTime>
  <Words>1126</Words>
  <Application>Microsoft Office PowerPoint</Application>
  <PresentationFormat>Экран (16:9)</PresentationFormat>
  <Paragraphs>342</Paragraphs>
  <Slides>26</Slides>
  <Notes>6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КЛИЕНТООРИЕНТИРОВАННОЕ ЭЛЕКТРОННОЕ ПРАВИТЕЛЬСТВО РЕСПУБЛИКИ ТАТАРСТАН  </vt:lpstr>
      <vt:lpstr>Презентация PowerPoint</vt:lpstr>
      <vt:lpstr>Презентация PowerPoint</vt:lpstr>
      <vt:lpstr>ДИНАМИКА РОСТА</vt:lpstr>
      <vt:lpstr>ЯНВАРЬ – ИЮЛЬ 2015 ГОДА</vt:lpstr>
      <vt:lpstr>ЯНВАРЬ – ИЮЛЬ 2015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Марина Тетерина</cp:lastModifiedBy>
  <cp:revision>375</cp:revision>
  <dcterms:created xsi:type="dcterms:W3CDTF">2014-11-21T11:00:06Z</dcterms:created>
  <dcterms:modified xsi:type="dcterms:W3CDTF">2015-09-11T10:38:07Z</dcterms:modified>
</cp:coreProperties>
</file>